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47"/>
  </p:notesMasterIdLst>
  <p:handoutMasterIdLst>
    <p:handoutMasterId r:id="rId48"/>
  </p:handoutMasterIdLst>
  <p:sldIdLst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7823"/>
    <a:srgbClr val="4F02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166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51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DAF882-3615-CC40-AABB-F107669C1F0B}" type="datetimeFigureOut">
              <a:rPr lang="it-IT" smtClean="0"/>
              <a:pPr/>
              <a:t>16/03/2023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073650-BE25-7242-AC9E-C76181C8761E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D88A5F-DB3E-214A-9E95-2A8E24980C5C}" type="datetimeFigureOut">
              <a:rPr lang="it-IT" smtClean="0"/>
              <a:pPr/>
              <a:t>16/03/2023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D9AFFB-A531-2245-8930-D012CEB0EB8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F1603-7EC9-9A44-BA15-ABCB29D37C75}" type="datetime1">
              <a:rPr lang="it-IT" smtClean="0"/>
              <a:pPr/>
              <a:t>16/03/2023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98E2029E-4D77-374B-99B9-8F7400CAF970}" type="datetime1">
              <a:rPr lang="it-IT" smtClean="0"/>
              <a:pPr/>
              <a:t>16/03/2023</a:t>
            </a:fld>
            <a:endParaRPr lang="it-IT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20802"/>
            <a:ext cx="2057400" cy="5405361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20802"/>
            <a:ext cx="6019800" cy="5405361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7FF47CD3-70AF-D149-AC5D-DFD802178410}" type="datetime1">
              <a:rPr lang="it-IT" smtClean="0"/>
              <a:pPr/>
              <a:t>16/03/2023</a:t>
            </a:fld>
            <a:endParaRPr lang="it-IT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A4B3F369-3775-6B49-950F-429C20F585EB}" type="datetime1">
              <a:rPr lang="it-IT" smtClean="0"/>
              <a:pPr/>
              <a:t>16/03/2023</a:t>
            </a:fld>
            <a:endParaRPr lang="it-IT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1">
                <a:solidFill>
                  <a:schemeClr val="tx1">
                    <a:tint val="75000"/>
                  </a:schemeClr>
                </a:solidFill>
                <a:latin typeface="Arial Italic"/>
                <a:cs typeface="Arial Italic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F1603-7EC9-9A44-BA15-ABCB29D37C75}" type="datetime1">
              <a:rPr lang="it-IT" smtClean="0"/>
              <a:pPr/>
              <a:t>16/03/2023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D2F33633-BF34-1E4A-B798-B62B808660BD}" type="datetime1">
              <a:rPr lang="it-IT" smtClean="0"/>
              <a:pPr/>
              <a:t>16/03/2023</a:t>
            </a:fld>
            <a:endParaRPr lang="it-IT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/>
                <a:cs typeface="Arial"/>
              </a:defRPr>
            </a:lvl1pPr>
            <a:lvl2pPr>
              <a:defRPr sz="20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lang="it-IT" sz="2000" b="1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CF008CD7-C430-C641-89A0-AAA5EC89DCB6}" type="datetime1">
              <a:rPr lang="it-IT" smtClean="0"/>
              <a:pPr/>
              <a:t>16/03/2023</a:t>
            </a:fld>
            <a:endParaRPr lang="it-IT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0D8D2961-7752-8147-9F32-6FFB67B11C2A}" type="datetime1">
              <a:rPr lang="it-IT" smtClean="0"/>
              <a:pPr/>
              <a:t>16/03/2023</a:t>
            </a:fld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dirty="0" smtClean="0"/>
              <a:t>TITOLO PRESENTAZIONE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28DD5883-3593-A747-89B4-77730AAAD6BC}" type="datetime1">
              <a:rPr lang="it-IT" smtClean="0"/>
              <a:pPr/>
              <a:t>16/03/2023</a:t>
            </a:fld>
            <a:endParaRPr lang="it-IT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64000"/>
            <a:ext cx="3008313" cy="571100"/>
          </a:xfrm>
        </p:spPr>
        <p:txBody>
          <a:bodyPr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64000"/>
            <a:ext cx="5111750" cy="5262163"/>
          </a:xfrm>
        </p:spPr>
        <p:txBody>
          <a:bodyPr/>
          <a:lstStyle>
            <a:lvl1pPr>
              <a:defRPr sz="3200">
                <a:latin typeface="Arial"/>
                <a:cs typeface="Arial"/>
              </a:defRPr>
            </a:lvl1pPr>
            <a:lvl2pPr>
              <a:defRPr sz="2800">
                <a:latin typeface="Arial"/>
                <a:cs typeface="Arial"/>
              </a:defRPr>
            </a:lvl2pPr>
            <a:lvl3pPr>
              <a:defRPr sz="2400">
                <a:latin typeface="Arial"/>
                <a:cs typeface="Arial"/>
              </a:defRPr>
            </a:lvl3pPr>
            <a:lvl4pPr>
              <a:defRPr sz="2000">
                <a:latin typeface="Arial"/>
                <a:cs typeface="Arial"/>
              </a:defRPr>
            </a:lvl4pPr>
            <a:lvl5pPr>
              <a:defRPr sz="20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C1F2E32B-AFB4-7448-A9E4-F7446110BAB7}" type="datetime1">
              <a:rPr lang="it-IT" smtClean="0"/>
              <a:pPr/>
              <a:t>16/03/2023</a:t>
            </a:fld>
            <a:endParaRPr lang="it-IT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839"/>
            <a:ext cx="5486400" cy="381173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C62DFF53-BA88-8842-A3B1-977899737ADB}" type="datetime1">
              <a:rPr lang="it-IT" smtClean="0"/>
              <a:pPr/>
              <a:t>16/03/2023</a:t>
            </a:fld>
            <a:endParaRPr lang="it-IT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10403"/>
            <a:ext cx="8229600" cy="557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F1603-7EC9-9A44-BA15-ABCB29D37C75}" type="datetime1">
              <a:rPr lang="it-IT" smtClean="0"/>
              <a:pPr/>
              <a:t>16/03/2023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Slide_DIp_EconomiaeDiritto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57200" y="152525"/>
            <a:ext cx="8229600" cy="6859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09358135-03FD-436A-A0AF-DF8029A3939C}" type="slidenum">
              <a:rPr lang="it-IT" altLang="it-IT"/>
              <a:pPr/>
              <a:t>1</a:t>
            </a:fld>
            <a:endParaRPr lang="it-IT" altLang="it-IT"/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 anchor="ctr"/>
          <a:lstStyle/>
          <a:p>
            <a:r>
              <a:rPr lang="it-IT" altLang="it-IT" sz="4400"/>
              <a:t>L’ordine del mercato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r>
              <a:rPr lang="it-IT" altLang="it-IT" sz="3200"/>
              <a:t>Il modello della domanda e dell’offerta</a:t>
            </a:r>
          </a:p>
        </p:txBody>
      </p:sp>
    </p:spTree>
    <p:extLst>
      <p:ext uri="{BB962C8B-B14F-4D97-AF65-F5344CB8AC3E}">
        <p14:creationId xmlns:p14="http://schemas.microsoft.com/office/powerpoint/2010/main" val="37238348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9FC09-0B9E-461F-8E09-5F67B993063D}" type="slidenum">
              <a:rPr lang="it-IT" altLang="it-IT"/>
              <a:pPr/>
              <a:t>10</a:t>
            </a:fld>
            <a:endParaRPr lang="it-IT" altLang="it-IT"/>
          </a:p>
        </p:txBody>
      </p:sp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 sz="4000"/>
              <a:t>L’equazione della curva di domanda</a:t>
            </a:r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altLang="it-IT" dirty="0"/>
              <a:t>Dalla scheda e dalla retta:</a:t>
            </a:r>
          </a:p>
          <a:p>
            <a:r>
              <a:rPr lang="it-IT" altLang="it-IT" dirty="0"/>
              <a:t> </a:t>
            </a:r>
            <a:r>
              <a:rPr lang="it-IT" altLang="it-IT" i="1" dirty="0" err="1" smtClean="0">
                <a:latin typeface="Symbol" panose="05050102010706020507" pitchFamily="18" charset="2"/>
              </a:rPr>
              <a:t>D</a:t>
            </a:r>
            <a:r>
              <a:rPr lang="it-IT" altLang="it-IT" i="1" dirty="0" err="1" smtClean="0"/>
              <a:t>p</a:t>
            </a:r>
            <a:r>
              <a:rPr lang="it-IT" altLang="it-IT" i="1" dirty="0" smtClean="0">
                <a:latin typeface="Symbol" panose="05050102010706020507" pitchFamily="18" charset="2"/>
              </a:rPr>
              <a:t>/</a:t>
            </a:r>
            <a:r>
              <a:rPr lang="it-IT" altLang="it-IT" i="1" dirty="0" err="1" smtClean="0">
                <a:latin typeface="Symbol" panose="05050102010706020507" pitchFamily="18" charset="2"/>
              </a:rPr>
              <a:t>D</a:t>
            </a:r>
            <a:r>
              <a:rPr lang="it-IT" altLang="it-IT" i="1" dirty="0" err="1" smtClean="0"/>
              <a:t>Q</a:t>
            </a:r>
            <a:r>
              <a:rPr lang="it-IT" altLang="it-IT" i="1" baseline="30000" dirty="0" err="1" smtClean="0"/>
              <a:t>d</a:t>
            </a:r>
            <a:r>
              <a:rPr lang="it-IT" altLang="it-IT" i="1" dirty="0" smtClean="0"/>
              <a:t> </a:t>
            </a:r>
            <a:r>
              <a:rPr lang="it-IT" altLang="it-IT" i="1" dirty="0"/>
              <a:t>= </a:t>
            </a:r>
            <a:r>
              <a:rPr lang="it-IT" altLang="it-IT" dirty="0"/>
              <a:t>-1/2</a:t>
            </a:r>
          </a:p>
          <a:p>
            <a:r>
              <a:rPr lang="it-IT" altLang="it-IT" i="1" dirty="0" err="1"/>
              <a:t>Q</a:t>
            </a:r>
            <a:r>
              <a:rPr lang="it-IT" altLang="it-IT" i="1" baseline="30000" dirty="0" err="1"/>
              <a:t>d</a:t>
            </a:r>
            <a:r>
              <a:rPr lang="it-IT" altLang="it-IT" i="1" dirty="0"/>
              <a:t> =</a:t>
            </a:r>
            <a:r>
              <a:rPr lang="it-IT" altLang="it-IT" dirty="0"/>
              <a:t>0 </a:t>
            </a:r>
            <a:r>
              <a:rPr lang="it-IT" altLang="it-IT" dirty="0">
                <a:sym typeface="Symbol" panose="05050102010706020507" pitchFamily="18" charset="2"/>
              </a:rPr>
              <a:t> </a:t>
            </a:r>
            <a:r>
              <a:rPr lang="it-IT" altLang="it-IT" i="1" dirty="0">
                <a:sym typeface="Symbol" panose="05050102010706020507" pitchFamily="18" charset="2"/>
              </a:rPr>
              <a:t>p</a:t>
            </a:r>
            <a:r>
              <a:rPr lang="it-IT" altLang="it-IT" dirty="0">
                <a:sym typeface="Symbol" panose="05050102010706020507" pitchFamily="18" charset="2"/>
              </a:rPr>
              <a:t>=50</a:t>
            </a:r>
          </a:p>
          <a:p>
            <a:r>
              <a:rPr lang="it-IT" altLang="it-IT" dirty="0">
                <a:sym typeface="Symbol" panose="05050102010706020507" pitchFamily="18" charset="2"/>
              </a:rPr>
              <a:t>Equazione retta: </a:t>
            </a:r>
            <a:r>
              <a:rPr lang="it-IT" altLang="it-IT" i="1" dirty="0">
                <a:sym typeface="Symbol" panose="05050102010706020507" pitchFamily="18" charset="2"/>
              </a:rPr>
              <a:t>p</a:t>
            </a:r>
            <a:r>
              <a:rPr lang="it-IT" altLang="it-IT" dirty="0">
                <a:sym typeface="Symbol" panose="05050102010706020507" pitchFamily="18" charset="2"/>
              </a:rPr>
              <a:t>=50-1/2</a:t>
            </a:r>
            <a:r>
              <a:rPr lang="it-IT" altLang="it-IT" i="1" dirty="0">
                <a:sym typeface="Symbol" panose="05050102010706020507" pitchFamily="18" charset="2"/>
              </a:rPr>
              <a:t>Q</a:t>
            </a:r>
            <a:r>
              <a:rPr lang="it-IT" altLang="it-IT" i="1" baseline="30000" dirty="0">
                <a:sym typeface="Symbol" panose="05050102010706020507" pitchFamily="18" charset="2"/>
              </a:rPr>
              <a:t>d</a:t>
            </a:r>
            <a:endParaRPr lang="it-IT" altLang="it-IT" i="1" dirty="0">
              <a:sym typeface="Symbol" panose="05050102010706020507" pitchFamily="18" charset="2"/>
            </a:endParaRPr>
          </a:p>
          <a:p>
            <a:r>
              <a:rPr lang="it-IT" altLang="it-IT" i="1" dirty="0" err="1">
                <a:sym typeface="Symbol" panose="05050102010706020507" pitchFamily="18" charset="2"/>
              </a:rPr>
              <a:t>Q</a:t>
            </a:r>
            <a:r>
              <a:rPr lang="it-IT" altLang="it-IT" i="1" baseline="30000" dirty="0" err="1">
                <a:sym typeface="Symbol" panose="05050102010706020507" pitchFamily="18" charset="2"/>
              </a:rPr>
              <a:t>d</a:t>
            </a:r>
            <a:r>
              <a:rPr lang="it-IT" altLang="it-IT" i="1" dirty="0">
                <a:sym typeface="Symbol" panose="05050102010706020507" pitchFamily="18" charset="2"/>
              </a:rPr>
              <a:t> </a:t>
            </a:r>
            <a:r>
              <a:rPr lang="it-IT" altLang="it-IT" dirty="0">
                <a:sym typeface="Symbol" panose="05050102010706020507" pitchFamily="18" charset="2"/>
              </a:rPr>
              <a:t>= variabile dipendente assi invertiti</a:t>
            </a:r>
          </a:p>
          <a:p>
            <a:r>
              <a:rPr lang="it-IT" altLang="it-IT" i="1" dirty="0" err="1">
                <a:sym typeface="Symbol" panose="05050102010706020507" pitchFamily="18" charset="2"/>
              </a:rPr>
              <a:t>Q</a:t>
            </a:r>
            <a:r>
              <a:rPr lang="it-IT" altLang="it-IT" i="1" baseline="30000" dirty="0" err="1">
                <a:sym typeface="Symbol" panose="05050102010706020507" pitchFamily="18" charset="2"/>
              </a:rPr>
              <a:t>d</a:t>
            </a:r>
            <a:r>
              <a:rPr lang="it-IT" altLang="it-IT" i="1" dirty="0">
                <a:sym typeface="Symbol" panose="05050102010706020507" pitchFamily="18" charset="2"/>
              </a:rPr>
              <a:t> =</a:t>
            </a:r>
            <a:r>
              <a:rPr lang="it-IT" altLang="it-IT" dirty="0">
                <a:sym typeface="Symbol" panose="05050102010706020507" pitchFamily="18" charset="2"/>
              </a:rPr>
              <a:t>100-2</a:t>
            </a:r>
            <a:r>
              <a:rPr lang="it-IT" altLang="it-IT" i="1" dirty="0">
                <a:sym typeface="Symbol" panose="05050102010706020507" pitchFamily="18" charset="2"/>
              </a:rPr>
              <a:t>p</a:t>
            </a:r>
            <a:endParaRPr lang="it-IT" altLang="it-IT" dirty="0">
              <a:sym typeface="Symbol" panose="05050102010706020507" pitchFamily="18" charset="2"/>
            </a:endParaRPr>
          </a:p>
          <a:p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991485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6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6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6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6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6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6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6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6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6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6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6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6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49E31-A140-45CA-AE9F-C748F32BA1D2}" type="slidenum">
              <a:rPr lang="it-IT" altLang="it-IT"/>
              <a:pPr/>
              <a:t>11</a:t>
            </a:fld>
            <a:endParaRPr lang="it-IT" altLang="it-IT"/>
          </a:p>
        </p:txBody>
      </p:sp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729920"/>
            <a:ext cx="7773987" cy="1163638"/>
          </a:xfrm>
        </p:spPr>
        <p:txBody>
          <a:bodyPr>
            <a:normAutofit fontScale="90000"/>
          </a:bodyPr>
          <a:lstStyle/>
          <a:p>
            <a:r>
              <a:rPr lang="it-IT" altLang="it-IT" dirty="0"/>
              <a:t>Categorie di fattori determinanti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1844675"/>
            <a:ext cx="77724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altLang="it-IT" sz="2800">
                <a:solidFill>
                  <a:srgbClr val="000000"/>
                </a:solidFill>
                <a:latin typeface="Verdana" panose="020B0604030504040204" pitchFamily="34" charset="0"/>
              </a:rPr>
              <a:t>Le cinque categorie di fattori determinanti sono: </a:t>
            </a:r>
          </a:p>
          <a:p>
            <a:pPr lvl="1">
              <a:lnSpc>
                <a:spcPct val="90000"/>
              </a:lnSpc>
            </a:pPr>
            <a:r>
              <a:rPr lang="it-IT" altLang="it-IT" sz="2400">
                <a:solidFill>
                  <a:srgbClr val="000000"/>
                </a:solidFill>
                <a:latin typeface="Verdana" panose="020B0604030504040204" pitchFamily="34" charset="0"/>
              </a:rPr>
              <a:t>Reddito: il reddito influenza la </a:t>
            </a:r>
            <a:r>
              <a:rPr lang="it-IT" altLang="it-IT" sz="2400" b="1">
                <a:solidFill>
                  <a:srgbClr val="000000"/>
                </a:solidFill>
                <a:latin typeface="Verdana" panose="020B0604030504040204" pitchFamily="34" charset="0"/>
              </a:rPr>
              <a:t>capacità</a:t>
            </a:r>
            <a:r>
              <a:rPr lang="it-IT" altLang="it-IT" sz="2400">
                <a:solidFill>
                  <a:srgbClr val="000000"/>
                </a:solidFill>
                <a:latin typeface="Verdana" panose="020B0604030504040204" pitchFamily="34" charset="0"/>
              </a:rPr>
              <a:t> di acquisto dei consumatori. </a:t>
            </a:r>
          </a:p>
          <a:p>
            <a:pPr lvl="1">
              <a:lnSpc>
                <a:spcPct val="90000"/>
              </a:lnSpc>
            </a:pPr>
            <a:r>
              <a:rPr lang="it-IT" altLang="it-IT" sz="2400">
                <a:solidFill>
                  <a:srgbClr val="000000"/>
                </a:solidFill>
                <a:latin typeface="Verdana" panose="020B0604030504040204" pitchFamily="34" charset="0"/>
              </a:rPr>
              <a:t>Preferenze:ovvero i nostri gusti, influenzano la nostra </a:t>
            </a:r>
            <a:r>
              <a:rPr lang="it-IT" altLang="it-IT" sz="2400" b="1">
                <a:solidFill>
                  <a:srgbClr val="000000"/>
                </a:solidFill>
                <a:latin typeface="Verdana" panose="020B0604030504040204" pitchFamily="34" charset="0"/>
              </a:rPr>
              <a:t>volontà</a:t>
            </a:r>
            <a:r>
              <a:rPr lang="it-IT" altLang="it-IT" sz="2400">
                <a:solidFill>
                  <a:srgbClr val="000000"/>
                </a:solidFill>
                <a:latin typeface="Verdana" panose="020B0604030504040204" pitchFamily="34" charset="0"/>
              </a:rPr>
              <a:t> di comprare. </a:t>
            </a:r>
          </a:p>
          <a:p>
            <a:pPr lvl="1">
              <a:lnSpc>
                <a:spcPct val="90000"/>
              </a:lnSpc>
            </a:pPr>
            <a:r>
              <a:rPr lang="it-IT" altLang="it-IT" sz="2400">
                <a:solidFill>
                  <a:srgbClr val="000000"/>
                </a:solidFill>
                <a:latin typeface="Verdana" panose="020B0604030504040204" pitchFamily="34" charset="0"/>
              </a:rPr>
              <a:t>I prezzi di altri beni: i beni possono essere sia sostituti che complementari. </a:t>
            </a:r>
          </a:p>
          <a:p>
            <a:pPr lvl="1">
              <a:lnSpc>
                <a:spcPct val="90000"/>
              </a:lnSpc>
            </a:pPr>
            <a:r>
              <a:rPr lang="it-IT" altLang="it-IT" sz="2400">
                <a:solidFill>
                  <a:srgbClr val="000000"/>
                </a:solidFill>
                <a:latin typeface="Verdana" panose="020B0604030504040204" pitchFamily="34" charset="0"/>
              </a:rPr>
              <a:t>Le aspettative riguardo ai prezzi futuri. </a:t>
            </a:r>
          </a:p>
          <a:p>
            <a:pPr lvl="1">
              <a:lnSpc>
                <a:spcPct val="90000"/>
              </a:lnSpc>
            </a:pPr>
            <a:r>
              <a:rPr lang="it-IT" altLang="it-IT" sz="2400">
                <a:solidFill>
                  <a:srgbClr val="000000"/>
                </a:solidFill>
                <a:latin typeface="Verdana" panose="020B0604030504040204" pitchFamily="34" charset="0"/>
              </a:rPr>
              <a:t>Il numero dei compratori (più sono i compratori, più alta è la domanda). 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it-IT" altLang="it-IT" sz="240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lvl="1">
              <a:lnSpc>
                <a:spcPct val="90000"/>
              </a:lnSpc>
            </a:pPr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844918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0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0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0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0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0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0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0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0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0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0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0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0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31" grpId="0" build="p" bldLvl="2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9F586-AC5C-426F-ABB5-52951B0B0CAA}" type="slidenum">
              <a:rPr lang="it-IT" altLang="it-IT"/>
              <a:pPr/>
              <a:t>12</a:t>
            </a:fld>
            <a:endParaRPr lang="it-IT" altLang="it-IT"/>
          </a:p>
        </p:txBody>
      </p:sp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777875"/>
            <a:ext cx="7772400" cy="1066800"/>
          </a:xfrm>
        </p:spPr>
        <p:txBody>
          <a:bodyPr>
            <a:normAutofit fontScale="90000"/>
          </a:bodyPr>
          <a:lstStyle/>
          <a:p>
            <a:r>
              <a:rPr lang="it-IT" altLang="it-IT" sz="4000" dirty="0"/>
              <a:t>Spostamento della curva di domanda: incremento</a:t>
            </a:r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5325" y="4437647"/>
            <a:ext cx="7778750" cy="19431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altLang="it-IT" sz="2000" dirty="0">
                <a:solidFill>
                  <a:srgbClr val="000000"/>
                </a:solidFill>
                <a:latin typeface="Verdana" panose="020B0604030504040204" pitchFamily="34" charset="0"/>
              </a:rPr>
              <a:t>I fattori determinanti della domanda spostano la curva</a:t>
            </a:r>
            <a:r>
              <a:rPr lang="it-IT" altLang="it-IT" sz="2400" dirty="0">
                <a:solidFill>
                  <a:srgbClr val="000000"/>
                </a:solidFill>
                <a:latin typeface="Verdana" panose="020B0604030504040204" pitchFamily="34" charset="0"/>
              </a:rPr>
              <a:t>. </a:t>
            </a:r>
          </a:p>
          <a:p>
            <a:pPr lvl="1">
              <a:lnSpc>
                <a:spcPct val="90000"/>
              </a:lnSpc>
            </a:pPr>
            <a:r>
              <a:rPr lang="it-IT" altLang="it-IT" sz="1800" dirty="0">
                <a:solidFill>
                  <a:srgbClr val="000000"/>
                </a:solidFill>
                <a:latin typeface="Verdana" panose="020B0604030504040204" pitchFamily="34" charset="0"/>
              </a:rPr>
              <a:t>Quando si disegna la curva di domanda, i fattori determinanti sono assunti costanti. Un cambiamento di uno dei fattori determinanti può causare: </a:t>
            </a:r>
          </a:p>
          <a:p>
            <a:pPr lvl="1">
              <a:lnSpc>
                <a:spcPct val="90000"/>
              </a:lnSpc>
            </a:pPr>
            <a:r>
              <a:rPr lang="it-IT" altLang="it-IT" sz="1800" dirty="0">
                <a:solidFill>
                  <a:srgbClr val="000000"/>
                </a:solidFill>
                <a:latin typeface="Verdana" panose="020B0604030504040204" pitchFamily="34" charset="0"/>
              </a:rPr>
              <a:t>un </a:t>
            </a:r>
            <a:r>
              <a:rPr lang="it-IT" altLang="it-IT" sz="1800" b="1" dirty="0">
                <a:solidFill>
                  <a:srgbClr val="000000"/>
                </a:solidFill>
                <a:latin typeface="Verdana" panose="020B0604030504040204" pitchFamily="34" charset="0"/>
              </a:rPr>
              <a:t>incremento</a:t>
            </a:r>
            <a:r>
              <a:rPr lang="it-IT" altLang="it-IT" sz="1800" dirty="0">
                <a:solidFill>
                  <a:srgbClr val="000000"/>
                </a:solidFill>
                <a:latin typeface="Verdana" panose="020B0604030504040204" pitchFamily="34" charset="0"/>
              </a:rPr>
              <a:t> </a:t>
            </a:r>
            <a:r>
              <a:rPr lang="it-IT" altLang="it-IT" sz="1800" b="1" dirty="0">
                <a:solidFill>
                  <a:srgbClr val="000000"/>
                </a:solidFill>
                <a:latin typeface="Verdana" panose="020B0604030504040204" pitchFamily="34" charset="0"/>
              </a:rPr>
              <a:t>della</a:t>
            </a:r>
            <a:r>
              <a:rPr lang="it-IT" altLang="it-IT" sz="1800" dirty="0">
                <a:solidFill>
                  <a:srgbClr val="000000"/>
                </a:solidFill>
                <a:latin typeface="Verdana" panose="020B0604030504040204" pitchFamily="34" charset="0"/>
              </a:rPr>
              <a:t> domanda significa che per ogni prezzo i compratori acquistano una quantità maggiore</a:t>
            </a:r>
            <a:endParaRPr lang="it-IT" altLang="it-IT" sz="1800" dirty="0"/>
          </a:p>
        </p:txBody>
      </p:sp>
      <p:pic>
        <p:nvPicPr>
          <p:cNvPr id="147460" name="Picture 4" descr="MkDm42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844675"/>
            <a:ext cx="3167063" cy="264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7461" name="Line 5"/>
          <p:cNvSpPr>
            <a:spLocks noChangeShapeType="1"/>
          </p:cNvSpPr>
          <p:nvPr/>
        </p:nvSpPr>
        <p:spPr bwMode="auto">
          <a:xfrm flipV="1">
            <a:off x="4356100" y="2276475"/>
            <a:ext cx="228600" cy="762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it-IT"/>
          </a:p>
        </p:txBody>
      </p:sp>
      <p:sp>
        <p:nvSpPr>
          <p:cNvPr id="147462" name="Line 6"/>
          <p:cNvSpPr>
            <a:spLocks noChangeShapeType="1"/>
          </p:cNvSpPr>
          <p:nvPr/>
        </p:nvSpPr>
        <p:spPr bwMode="auto">
          <a:xfrm flipV="1">
            <a:off x="5219700" y="3141663"/>
            <a:ext cx="228600" cy="762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5810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7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7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7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7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59" grpId="0" build="p" bldLvl="2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1972D-887A-4205-B46C-05F71E89B574}" type="slidenum">
              <a:rPr lang="it-IT" altLang="it-IT"/>
              <a:pPr/>
              <a:t>13</a:t>
            </a:fld>
            <a:endParaRPr lang="it-IT" altLang="it-IT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59209"/>
            <a:ext cx="8229600" cy="557946"/>
          </a:xfrm>
        </p:spPr>
        <p:txBody>
          <a:bodyPr>
            <a:normAutofit fontScale="90000"/>
          </a:bodyPr>
          <a:lstStyle/>
          <a:p>
            <a:r>
              <a:rPr lang="it-IT" altLang="it-IT" dirty="0"/>
              <a:t>Spostamento della curva di domanda: diminuzione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1200" y="4314046"/>
            <a:ext cx="7772400" cy="2057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altLang="it-IT" sz="2800" dirty="0">
                <a:solidFill>
                  <a:srgbClr val="000000"/>
                </a:solidFill>
                <a:latin typeface="Verdana" panose="020B0604030504040204" pitchFamily="34" charset="0"/>
              </a:rPr>
              <a:t>Un cambiamento di uno dei fattori determinanti può anche causare: </a:t>
            </a:r>
          </a:p>
          <a:p>
            <a:pPr lvl="1">
              <a:lnSpc>
                <a:spcPct val="90000"/>
              </a:lnSpc>
            </a:pPr>
            <a:r>
              <a:rPr lang="it-IT" altLang="it-IT" sz="2400" dirty="0">
                <a:solidFill>
                  <a:srgbClr val="000000"/>
                </a:solidFill>
                <a:latin typeface="Verdana" panose="020B0604030504040204" pitchFamily="34" charset="0"/>
              </a:rPr>
              <a:t>Una diminuzione </a:t>
            </a:r>
            <a:r>
              <a:rPr lang="it-IT" altLang="it-IT" sz="2400" b="1" dirty="0">
                <a:solidFill>
                  <a:srgbClr val="000000"/>
                </a:solidFill>
                <a:latin typeface="Verdana" panose="020B0604030504040204" pitchFamily="34" charset="0"/>
              </a:rPr>
              <a:t>della</a:t>
            </a:r>
            <a:r>
              <a:rPr lang="it-IT" altLang="it-IT" sz="2400" dirty="0">
                <a:solidFill>
                  <a:srgbClr val="000000"/>
                </a:solidFill>
                <a:latin typeface="Verdana" panose="020B0604030504040204" pitchFamily="34" charset="0"/>
              </a:rPr>
              <a:t> domanda: per ogni prezzo i consumatori consumano una quantità minore del bene</a:t>
            </a:r>
          </a:p>
        </p:txBody>
      </p:sp>
      <p:pic>
        <p:nvPicPr>
          <p:cNvPr id="148484" name="Picture 4" descr="MkDm42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945256"/>
            <a:ext cx="3911600" cy="2417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8485" name="Line 5"/>
          <p:cNvSpPr>
            <a:spLocks noChangeShapeType="1"/>
          </p:cNvSpPr>
          <p:nvPr/>
        </p:nvSpPr>
        <p:spPr bwMode="auto">
          <a:xfrm flipH="1">
            <a:off x="3810000" y="2743200"/>
            <a:ext cx="228600" cy="762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it-IT"/>
          </a:p>
        </p:txBody>
      </p:sp>
      <p:sp>
        <p:nvSpPr>
          <p:cNvPr id="148486" name="Line 6"/>
          <p:cNvSpPr>
            <a:spLocks noChangeShapeType="1"/>
          </p:cNvSpPr>
          <p:nvPr/>
        </p:nvSpPr>
        <p:spPr bwMode="auto">
          <a:xfrm flipH="1">
            <a:off x="4800600" y="3352800"/>
            <a:ext cx="228600" cy="762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40559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build="p" bldLvl="2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2B576-7A30-4976-A686-D7F29F5126E2}" type="slidenum">
              <a:rPr lang="it-IT" altLang="it-IT"/>
              <a:pPr/>
              <a:t>14</a:t>
            </a:fld>
            <a:endParaRPr lang="it-IT" altLang="it-IT"/>
          </a:p>
        </p:txBody>
      </p:sp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42425" y="1029981"/>
            <a:ext cx="8229600" cy="557946"/>
          </a:xfrm>
        </p:spPr>
        <p:txBody>
          <a:bodyPr>
            <a:normAutofit fontScale="90000"/>
          </a:bodyPr>
          <a:lstStyle/>
          <a:p>
            <a:r>
              <a:rPr lang="it-IT" altLang="it-IT" dirty="0"/>
              <a:t>La variazione della quantità domandata</a:t>
            </a:r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7335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altLang="it-IT" sz="2800"/>
              <a:t>La variazione della domanda non va confusa con la variazione della quantità domandata </a:t>
            </a:r>
            <a:r>
              <a:rPr lang="it-IT" altLang="it-IT" sz="2800" b="1"/>
              <a:t>lungo</a:t>
            </a:r>
            <a:r>
              <a:rPr lang="it-IT" altLang="it-IT" sz="2800"/>
              <a:t> la curva, dovuta ad una variazione del prezzo, come nella figura qui sotto</a:t>
            </a:r>
          </a:p>
        </p:txBody>
      </p:sp>
      <p:grpSp>
        <p:nvGrpSpPr>
          <p:cNvPr id="149508" name="Group 4"/>
          <p:cNvGrpSpPr>
            <a:grpSpLocks/>
          </p:cNvGrpSpPr>
          <p:nvPr/>
        </p:nvGrpSpPr>
        <p:grpSpPr bwMode="auto">
          <a:xfrm>
            <a:off x="2868807" y="3568566"/>
            <a:ext cx="3883025" cy="2686050"/>
            <a:chOff x="832" y="2520"/>
            <a:chExt cx="4058" cy="1692"/>
          </a:xfrm>
        </p:grpSpPr>
        <p:sp>
          <p:nvSpPr>
            <p:cNvPr id="149509" name="Line 5"/>
            <p:cNvSpPr>
              <a:spLocks noChangeShapeType="1"/>
            </p:cNvSpPr>
            <p:nvPr/>
          </p:nvSpPr>
          <p:spPr bwMode="auto">
            <a:xfrm>
              <a:off x="1408" y="2556"/>
              <a:ext cx="0" cy="1260"/>
            </a:xfrm>
            <a:prstGeom prst="line">
              <a:avLst/>
            </a:prstGeom>
            <a:noFill/>
            <a:ln w="38100" cap="sq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149510" name="Line 6"/>
            <p:cNvSpPr>
              <a:spLocks noChangeShapeType="1"/>
            </p:cNvSpPr>
            <p:nvPr/>
          </p:nvSpPr>
          <p:spPr bwMode="auto">
            <a:xfrm>
              <a:off x="1408" y="3816"/>
              <a:ext cx="3264" cy="0"/>
            </a:xfrm>
            <a:prstGeom prst="line">
              <a:avLst/>
            </a:prstGeom>
            <a:noFill/>
            <a:ln w="38100" cap="sq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149511" name="Line 7"/>
            <p:cNvSpPr>
              <a:spLocks noChangeShapeType="1"/>
            </p:cNvSpPr>
            <p:nvPr/>
          </p:nvSpPr>
          <p:spPr bwMode="auto">
            <a:xfrm>
              <a:off x="1728" y="2736"/>
              <a:ext cx="2560" cy="936"/>
            </a:xfrm>
            <a:prstGeom prst="line">
              <a:avLst/>
            </a:prstGeom>
            <a:noFill/>
            <a:ln w="38100" cap="sq">
              <a:solidFill>
                <a:srgbClr val="CC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149512" name="Line 8"/>
            <p:cNvSpPr>
              <a:spLocks noChangeShapeType="1"/>
            </p:cNvSpPr>
            <p:nvPr/>
          </p:nvSpPr>
          <p:spPr bwMode="auto">
            <a:xfrm>
              <a:off x="1408" y="3024"/>
              <a:ext cx="1088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149513" name="Line 9"/>
            <p:cNvSpPr>
              <a:spLocks noChangeShapeType="1"/>
            </p:cNvSpPr>
            <p:nvPr/>
          </p:nvSpPr>
          <p:spPr bwMode="auto">
            <a:xfrm>
              <a:off x="2496" y="3024"/>
              <a:ext cx="0" cy="792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149514" name="Line 10"/>
            <p:cNvSpPr>
              <a:spLocks noChangeShapeType="1"/>
            </p:cNvSpPr>
            <p:nvPr/>
          </p:nvSpPr>
          <p:spPr bwMode="auto">
            <a:xfrm>
              <a:off x="1408" y="3456"/>
              <a:ext cx="2240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149515" name="Line 11"/>
            <p:cNvSpPr>
              <a:spLocks noChangeShapeType="1"/>
            </p:cNvSpPr>
            <p:nvPr/>
          </p:nvSpPr>
          <p:spPr bwMode="auto">
            <a:xfrm>
              <a:off x="3648" y="3456"/>
              <a:ext cx="0" cy="36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149516" name="Text Box 12"/>
            <p:cNvSpPr txBox="1">
              <a:spLocks noChangeArrowheads="1"/>
            </p:cNvSpPr>
            <p:nvPr/>
          </p:nvSpPr>
          <p:spPr bwMode="auto">
            <a:xfrm>
              <a:off x="832" y="2520"/>
              <a:ext cx="37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it-IT" altLang="it-IT"/>
                <a:t>P</a:t>
              </a:r>
            </a:p>
          </p:txBody>
        </p:sp>
        <p:sp>
          <p:nvSpPr>
            <p:cNvPr id="149517" name="Text Box 13"/>
            <p:cNvSpPr txBox="1">
              <a:spLocks noChangeArrowheads="1"/>
            </p:cNvSpPr>
            <p:nvPr/>
          </p:nvSpPr>
          <p:spPr bwMode="auto">
            <a:xfrm>
              <a:off x="832" y="2952"/>
              <a:ext cx="47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it-IT" altLang="it-IT"/>
                <a:t>P</a:t>
              </a:r>
              <a:r>
                <a:rPr lang="it-IT" altLang="it-IT" baseline="-25000"/>
                <a:t>1</a:t>
              </a:r>
            </a:p>
          </p:txBody>
        </p:sp>
        <p:sp>
          <p:nvSpPr>
            <p:cNvPr id="149518" name="Text Box 14"/>
            <p:cNvSpPr txBox="1">
              <a:spLocks noChangeArrowheads="1"/>
            </p:cNvSpPr>
            <p:nvPr/>
          </p:nvSpPr>
          <p:spPr bwMode="auto">
            <a:xfrm>
              <a:off x="895" y="3348"/>
              <a:ext cx="47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it-IT" altLang="it-IT"/>
                <a:t>P</a:t>
              </a:r>
              <a:r>
                <a:rPr lang="it-IT" altLang="it-IT" baseline="-25000"/>
                <a:t>2</a:t>
              </a:r>
            </a:p>
          </p:txBody>
        </p:sp>
        <p:sp>
          <p:nvSpPr>
            <p:cNvPr id="149519" name="Text Box 15"/>
            <p:cNvSpPr txBox="1">
              <a:spLocks noChangeArrowheads="1"/>
            </p:cNvSpPr>
            <p:nvPr/>
          </p:nvSpPr>
          <p:spPr bwMode="auto">
            <a:xfrm>
              <a:off x="2304" y="3924"/>
              <a:ext cx="52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it-IT" altLang="it-IT"/>
                <a:t>Q</a:t>
              </a:r>
              <a:r>
                <a:rPr lang="it-IT" altLang="it-IT" baseline="-25000"/>
                <a:t>1</a:t>
              </a:r>
              <a:endParaRPr lang="it-IT" altLang="it-IT"/>
            </a:p>
          </p:txBody>
        </p:sp>
        <p:sp>
          <p:nvSpPr>
            <p:cNvPr id="149520" name="Text Box 16"/>
            <p:cNvSpPr txBox="1">
              <a:spLocks noChangeArrowheads="1"/>
            </p:cNvSpPr>
            <p:nvPr/>
          </p:nvSpPr>
          <p:spPr bwMode="auto">
            <a:xfrm>
              <a:off x="3521" y="3924"/>
              <a:ext cx="53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it-IT" altLang="it-IT"/>
                <a:t>Q</a:t>
              </a:r>
              <a:r>
                <a:rPr lang="it-IT" altLang="it-IT" baseline="-25000"/>
                <a:t>2</a:t>
              </a:r>
              <a:endParaRPr lang="it-IT" altLang="it-IT"/>
            </a:p>
          </p:txBody>
        </p:sp>
        <p:sp>
          <p:nvSpPr>
            <p:cNvPr id="149521" name="Text Box 17"/>
            <p:cNvSpPr txBox="1">
              <a:spLocks noChangeArrowheads="1"/>
            </p:cNvSpPr>
            <p:nvPr/>
          </p:nvSpPr>
          <p:spPr bwMode="auto">
            <a:xfrm>
              <a:off x="4467" y="3908"/>
              <a:ext cx="4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it-IT" altLang="it-IT"/>
                <a:t>Q</a:t>
              </a:r>
            </a:p>
          </p:txBody>
        </p:sp>
        <p:sp>
          <p:nvSpPr>
            <p:cNvPr id="149522" name="Line 18"/>
            <p:cNvSpPr>
              <a:spLocks noChangeShapeType="1"/>
            </p:cNvSpPr>
            <p:nvPr/>
          </p:nvSpPr>
          <p:spPr bwMode="auto">
            <a:xfrm>
              <a:off x="2688" y="2952"/>
              <a:ext cx="896" cy="36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1891953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9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9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0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FAF0B-BB95-4E1D-9148-81D0A4471148}" type="slidenum">
              <a:rPr lang="it-IT" altLang="it-IT"/>
              <a:pPr/>
              <a:t>15</a:t>
            </a:fld>
            <a:endParaRPr lang="it-IT" altLang="it-IT"/>
          </a:p>
        </p:txBody>
      </p:sp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I venditori</a:t>
            </a: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it-IT" altLang="it-IT" sz="2800"/>
              <a:t>Coloro che offrono sono i venditori dei beni e servizi</a:t>
            </a:r>
          </a:p>
          <a:p>
            <a:pPr>
              <a:lnSpc>
                <a:spcPct val="90000"/>
              </a:lnSpc>
            </a:pPr>
            <a:r>
              <a:rPr lang="it-IT" altLang="it-IT" sz="2800"/>
              <a:t>Il loro obiettivo è ottenere il maggior profitto possibile dalle vendite</a:t>
            </a:r>
          </a:p>
          <a:p>
            <a:pPr>
              <a:lnSpc>
                <a:spcPct val="90000"/>
              </a:lnSpc>
            </a:pPr>
            <a:r>
              <a:rPr lang="it-IT" altLang="it-IT" sz="2800"/>
              <a:t>Se il prezzo cresce, otterranno profitti più alti e saranno indotti a produrre di più, mentre altri imprenditori saranno attirati nel settore</a:t>
            </a:r>
          </a:p>
          <a:p>
            <a:pPr>
              <a:lnSpc>
                <a:spcPct val="90000"/>
              </a:lnSpc>
            </a:pPr>
            <a:r>
              <a:rPr lang="it-IT" altLang="it-IT" sz="2800"/>
              <a:t>Al contrario, se il prezzo diminuisce, i venditori offriranno una quantità minore, e alcuni usciranno dagli affari</a:t>
            </a:r>
          </a:p>
        </p:txBody>
      </p:sp>
    </p:spTree>
    <p:extLst>
      <p:ext uri="{BB962C8B-B14F-4D97-AF65-F5344CB8AC3E}">
        <p14:creationId xmlns:p14="http://schemas.microsoft.com/office/powerpoint/2010/main" val="2725957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1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1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1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1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1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1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1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1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93AF-786A-47B9-BD8C-C914F577554D}" type="slidenum">
              <a:rPr lang="it-IT" altLang="it-IT"/>
              <a:pPr/>
              <a:t>16</a:t>
            </a:fld>
            <a:endParaRPr lang="it-IT" altLang="it-IT"/>
          </a:p>
        </p:txBody>
      </p:sp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La regola dell’offerta</a:t>
            </a:r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it-IT" altLang="it-IT" sz="2800"/>
              <a:t>L’offerta segue regole simili, ma speculari, a quelle della domanda</a:t>
            </a:r>
          </a:p>
          <a:p>
            <a:pPr lvl="1">
              <a:lnSpc>
                <a:spcPct val="90000"/>
              </a:lnSpc>
            </a:pPr>
            <a:r>
              <a:rPr lang="it-IT" altLang="it-IT" sz="2400"/>
              <a:t>La relazione tra prezzo e quantità offerta non è così certa come la relazione tra prezzo e quantità domandata</a:t>
            </a:r>
          </a:p>
          <a:p>
            <a:pPr lvl="1">
              <a:lnSpc>
                <a:spcPct val="90000"/>
              </a:lnSpc>
            </a:pPr>
            <a:r>
              <a:rPr lang="it-IT" altLang="it-IT" sz="2400"/>
              <a:t>La regola della offerta è più forte quanto più forte è la competizione tra le imprese</a:t>
            </a:r>
          </a:p>
          <a:p>
            <a:pPr lvl="1">
              <a:lnSpc>
                <a:spcPct val="90000"/>
              </a:lnSpc>
            </a:pPr>
            <a:r>
              <a:rPr lang="it-IT" altLang="it-IT" sz="2400"/>
              <a:t>La regola dell’offerta è influenzata dal tempo preso in considerazione</a:t>
            </a:r>
          </a:p>
          <a:p>
            <a:pPr lvl="2">
              <a:lnSpc>
                <a:spcPct val="90000"/>
              </a:lnSpc>
            </a:pPr>
            <a:r>
              <a:rPr lang="it-IT" altLang="it-IT" sz="2000"/>
              <a:t>Nel breve periodo gli impianti sono dati e si può aumentare l’offerta solo aumentando il lavoro</a:t>
            </a:r>
          </a:p>
          <a:p>
            <a:pPr lvl="2">
              <a:lnSpc>
                <a:spcPct val="90000"/>
              </a:lnSpc>
            </a:pPr>
            <a:r>
              <a:rPr lang="it-IT" altLang="it-IT" sz="2000"/>
              <a:t>Nel lungo periodo si possono aumentare gli impianti</a:t>
            </a:r>
          </a:p>
        </p:txBody>
      </p:sp>
    </p:spTree>
    <p:extLst>
      <p:ext uri="{BB962C8B-B14F-4D97-AF65-F5344CB8AC3E}">
        <p14:creationId xmlns:p14="http://schemas.microsoft.com/office/powerpoint/2010/main" val="1401952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2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2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2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2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2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2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2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2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2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2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2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2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5" grpId="0" build="p" bldLvl="3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496CB-719A-49E1-94E7-6AE6156EBEB3}" type="slidenum">
              <a:rPr lang="it-IT" altLang="it-IT"/>
              <a:pPr/>
              <a:t>17</a:t>
            </a:fld>
            <a:endParaRPr lang="it-IT" altLang="it-IT"/>
          </a:p>
        </p:txBody>
      </p:sp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Una definizione più formale</a:t>
            </a:r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it-IT" altLang="it-IT" sz="2800">
                <a:solidFill>
                  <a:srgbClr val="000000"/>
                </a:solidFill>
                <a:latin typeface="Verdana" panose="020B0604030504040204" pitchFamily="34" charset="0"/>
              </a:rPr>
              <a:t>L’offerta è la volontà e la capacità di vendere una serie di quantità di un bene ad una serie di prezzi, durante un certo periodo di tempo. Come per la domanda abbiamo tre punti: </a:t>
            </a:r>
          </a:p>
          <a:p>
            <a:pPr>
              <a:lnSpc>
                <a:spcPct val="90000"/>
              </a:lnSpc>
            </a:pPr>
            <a:r>
              <a:rPr lang="it-IT" altLang="it-IT" sz="2800">
                <a:solidFill>
                  <a:srgbClr val="000000"/>
                </a:solidFill>
                <a:latin typeface="Verdana" panose="020B0604030504040204" pitchFamily="34" charset="0"/>
              </a:rPr>
              <a:t>Volontà e capacità. </a:t>
            </a:r>
          </a:p>
          <a:p>
            <a:pPr>
              <a:lnSpc>
                <a:spcPct val="90000"/>
              </a:lnSpc>
            </a:pPr>
            <a:r>
              <a:rPr lang="it-IT" altLang="it-IT" sz="2800">
                <a:solidFill>
                  <a:srgbClr val="000000"/>
                </a:solidFill>
                <a:latin typeface="Verdana" panose="020B0604030504040204" pitchFamily="34" charset="0"/>
              </a:rPr>
              <a:t>Serie di quantità e di prezzi.</a:t>
            </a:r>
          </a:p>
          <a:p>
            <a:pPr lvl="1">
              <a:lnSpc>
                <a:spcPct val="90000"/>
              </a:lnSpc>
            </a:pPr>
            <a:r>
              <a:rPr lang="it-IT" altLang="it-IT" sz="2400">
                <a:solidFill>
                  <a:srgbClr val="000000"/>
                </a:solidFill>
                <a:latin typeface="Verdana" panose="020B0604030504040204" pitchFamily="34" charset="0"/>
              </a:rPr>
              <a:t>Ad ogni prezzo corrisponde una distinta quantità </a:t>
            </a:r>
          </a:p>
          <a:p>
            <a:pPr>
              <a:lnSpc>
                <a:spcPct val="90000"/>
              </a:lnSpc>
            </a:pPr>
            <a:r>
              <a:rPr lang="it-IT" altLang="it-IT" sz="2800">
                <a:solidFill>
                  <a:srgbClr val="000000"/>
                </a:solidFill>
                <a:latin typeface="Verdana" panose="020B0604030504040204" pitchFamily="34" charset="0"/>
              </a:rPr>
              <a:t>Un determinato periodo di tempo.</a:t>
            </a:r>
            <a:endParaRPr lang="it-IT" altLang="it-IT" sz="2800"/>
          </a:p>
        </p:txBody>
      </p:sp>
    </p:spTree>
    <p:extLst>
      <p:ext uri="{BB962C8B-B14F-4D97-AF65-F5344CB8AC3E}">
        <p14:creationId xmlns:p14="http://schemas.microsoft.com/office/powerpoint/2010/main" val="1252023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3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3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3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3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3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3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3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3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3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3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59" grpId="0" build="p" bldLvl="2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A746B-33CB-4082-BFDA-DC5E2FA52D1E}" type="slidenum">
              <a:rPr lang="it-IT" altLang="it-IT"/>
              <a:pPr/>
              <a:t>18</a:t>
            </a:fld>
            <a:endParaRPr lang="it-IT" altLang="it-IT"/>
          </a:p>
        </p:txBody>
      </p:sp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Il prezzo di offerta</a:t>
            </a:r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altLang="it-IT">
                <a:solidFill>
                  <a:srgbClr val="000000"/>
                </a:solidFill>
                <a:latin typeface="Verdana" panose="020B0604030504040204" pitchFamily="34" charset="0"/>
              </a:rPr>
              <a:t>Il prezzo di offerta è il prezzo minimo che i venditori vogliono e sono capaci di accettare per una data quantità di un bene</a:t>
            </a:r>
          </a:p>
          <a:p>
            <a:pPr lvl="1"/>
            <a:r>
              <a:rPr lang="it-IT" altLang="it-IT">
                <a:solidFill>
                  <a:srgbClr val="000000"/>
                </a:solidFill>
                <a:latin typeface="Verdana" panose="020B0604030504040204" pitchFamily="34" charset="0"/>
              </a:rPr>
              <a:t>I venditori accetterebbero volentieri un prezzo più alto, se potessero ottenerlo</a:t>
            </a:r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173167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83" grpId="0" build="p" bldLvl="2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837C8-FC2B-4E44-B827-ACB2700B7900}" type="slidenum">
              <a:rPr lang="it-IT" altLang="it-IT"/>
              <a:pPr/>
              <a:t>19</a:t>
            </a:fld>
            <a:endParaRPr lang="it-IT" altLang="it-IT"/>
          </a:p>
        </p:txBody>
      </p:sp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La quantità offerta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it-IT" altLang="it-IT" sz="2800">
                <a:solidFill>
                  <a:srgbClr val="000000"/>
                </a:solidFill>
                <a:latin typeface="Verdana" panose="020B0604030504040204" pitchFamily="34" charset="0"/>
              </a:rPr>
              <a:t>Come per la domanda, il prezzo e la quantità sono numeri collegati due a due.</a:t>
            </a:r>
          </a:p>
          <a:p>
            <a:pPr>
              <a:lnSpc>
                <a:spcPct val="90000"/>
              </a:lnSpc>
            </a:pPr>
            <a:r>
              <a:rPr lang="it-IT" altLang="it-IT" sz="2800">
                <a:solidFill>
                  <a:srgbClr val="000000"/>
                </a:solidFill>
                <a:latin typeface="Verdana" panose="020B0604030504040204" pitchFamily="34" charset="0"/>
              </a:rPr>
              <a:t>La quantità offerta non è la stessa cosa della offerta.</a:t>
            </a:r>
          </a:p>
          <a:p>
            <a:pPr>
              <a:lnSpc>
                <a:spcPct val="90000"/>
              </a:lnSpc>
            </a:pPr>
            <a:r>
              <a:rPr lang="it-IT" altLang="it-IT" sz="2800">
                <a:solidFill>
                  <a:srgbClr val="000000"/>
                </a:solidFill>
                <a:latin typeface="Verdana" panose="020B0604030504040204" pitchFamily="34" charset="0"/>
              </a:rPr>
              <a:t>L’offerta è l’intera serie di prezzi e quantità collegati due a due. </a:t>
            </a:r>
          </a:p>
          <a:p>
            <a:pPr>
              <a:lnSpc>
                <a:spcPct val="90000"/>
              </a:lnSpc>
            </a:pPr>
            <a:r>
              <a:rPr lang="it-IT" altLang="it-IT" sz="2800">
                <a:solidFill>
                  <a:srgbClr val="000000"/>
                </a:solidFill>
                <a:latin typeface="Verdana" panose="020B0604030504040204" pitchFamily="34" charset="0"/>
              </a:rPr>
              <a:t>La quantità offerta è una specifica quantità venduta ad uno specifico prezzo. </a:t>
            </a:r>
            <a:endParaRPr lang="it-IT" altLang="it-IT" sz="2800"/>
          </a:p>
        </p:txBody>
      </p:sp>
    </p:spTree>
    <p:extLst>
      <p:ext uri="{BB962C8B-B14F-4D97-AF65-F5344CB8AC3E}">
        <p14:creationId xmlns:p14="http://schemas.microsoft.com/office/powerpoint/2010/main" val="1196364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5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5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5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5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5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5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5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5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0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CE7F7-BB4D-4BF1-BC37-CB6C9579B344}" type="slidenum">
              <a:rPr lang="it-IT" altLang="it-IT"/>
              <a:pPr/>
              <a:t>2</a:t>
            </a:fld>
            <a:endParaRPr lang="it-IT" altLang="it-IT"/>
          </a:p>
        </p:txBody>
      </p:sp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Le precondizioni sociali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it-IT" altLang="it-IT"/>
              <a:t>Devono diffondersi determinate regole sociali di comportamento</a:t>
            </a:r>
          </a:p>
          <a:p>
            <a:pPr lvl="1">
              <a:lnSpc>
                <a:spcPct val="90000"/>
              </a:lnSpc>
            </a:pPr>
            <a:r>
              <a:rPr lang="it-IT" altLang="it-IT"/>
              <a:t>I venditori sono motivati dal profitto</a:t>
            </a:r>
          </a:p>
          <a:p>
            <a:pPr lvl="1">
              <a:lnSpc>
                <a:spcPct val="90000"/>
              </a:lnSpc>
            </a:pPr>
            <a:r>
              <a:rPr lang="it-IT" altLang="it-IT"/>
              <a:t>I compratori sono motivati dal volere ottenere il massimo per la moneta spesa</a:t>
            </a:r>
          </a:p>
          <a:p>
            <a:pPr lvl="2">
              <a:lnSpc>
                <a:spcPct val="90000"/>
              </a:lnSpc>
            </a:pPr>
            <a:r>
              <a:rPr lang="it-IT" altLang="it-IT"/>
              <a:t>I neoclassici credono che questi siano tratti della natura umana</a:t>
            </a:r>
          </a:p>
          <a:p>
            <a:pPr lvl="2">
              <a:lnSpc>
                <a:spcPct val="90000"/>
              </a:lnSpc>
            </a:pPr>
            <a:r>
              <a:rPr lang="it-IT" altLang="it-IT"/>
              <a:t>Altri credono che questi siano comportamenti culturali appresi</a:t>
            </a:r>
          </a:p>
        </p:txBody>
      </p:sp>
    </p:spTree>
    <p:extLst>
      <p:ext uri="{BB962C8B-B14F-4D97-AF65-F5344CB8AC3E}">
        <p14:creationId xmlns:p14="http://schemas.microsoft.com/office/powerpoint/2010/main" val="4083085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9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9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7" grpId="0" build="p" bldLvl="3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D622E-0F9E-4CEC-BF79-5D3E5A1EC9EB}" type="slidenum">
              <a:rPr lang="it-IT" altLang="it-IT"/>
              <a:pPr/>
              <a:t>20</a:t>
            </a:fld>
            <a:endParaRPr lang="it-IT" altLang="it-IT"/>
          </a:p>
        </p:txBody>
      </p:sp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La legge dell’offerta</a:t>
            </a:r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it-IT" altLang="it-IT" sz="2800">
                <a:solidFill>
                  <a:srgbClr val="000000"/>
                </a:solidFill>
                <a:latin typeface="Verdana" panose="020B0604030504040204" pitchFamily="34" charset="0"/>
              </a:rPr>
              <a:t>La legge dell’offerta è la relazione che lega il prezzo alla quantità offerta, </a:t>
            </a:r>
            <a:r>
              <a:rPr lang="it-IT" altLang="it-IT" sz="2800" i="1">
                <a:solidFill>
                  <a:srgbClr val="000000"/>
                </a:solidFill>
                <a:latin typeface="Verdana" panose="020B0604030504040204" pitchFamily="34" charset="0"/>
              </a:rPr>
              <a:t>ceteris paribus</a:t>
            </a:r>
            <a:r>
              <a:rPr lang="it-IT" altLang="it-IT" sz="2800">
                <a:solidFill>
                  <a:srgbClr val="000000"/>
                </a:solidFill>
                <a:latin typeface="Verdana" panose="020B0604030504040204" pitchFamily="34" charset="0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it-IT" altLang="it-IT" sz="2800">
                <a:solidFill>
                  <a:srgbClr val="000000"/>
                </a:solidFill>
                <a:latin typeface="Verdana" panose="020B0604030504040204" pitchFamily="34" charset="0"/>
              </a:rPr>
              <a:t>La relazione è diretta: se aumenta il prezzo aumenta la quantità offerta e viceversa.</a:t>
            </a:r>
          </a:p>
          <a:p>
            <a:pPr lvl="1">
              <a:lnSpc>
                <a:spcPct val="90000"/>
              </a:lnSpc>
            </a:pPr>
            <a:r>
              <a:rPr lang="it-IT" altLang="it-IT" sz="2400">
                <a:solidFill>
                  <a:srgbClr val="000000"/>
                </a:solidFill>
                <a:latin typeface="Verdana" panose="020B0604030504040204" pitchFamily="34" charset="0"/>
              </a:rPr>
              <a:t>La legge dell’offerta è più debole della legge della domanda.</a:t>
            </a:r>
          </a:p>
          <a:p>
            <a:pPr lvl="1">
              <a:lnSpc>
                <a:spcPct val="90000"/>
              </a:lnSpc>
            </a:pPr>
            <a:r>
              <a:rPr lang="it-IT" altLang="it-IT" sz="2400">
                <a:solidFill>
                  <a:srgbClr val="000000"/>
                </a:solidFill>
                <a:latin typeface="Verdana" panose="020B0604030504040204" pitchFamily="34" charset="0"/>
              </a:rPr>
              <a:t>La clausola del </a:t>
            </a:r>
            <a:r>
              <a:rPr lang="it-IT" altLang="it-IT" sz="2400" i="1">
                <a:solidFill>
                  <a:srgbClr val="000000"/>
                </a:solidFill>
                <a:latin typeface="Verdana" panose="020B0604030504040204" pitchFamily="34" charset="0"/>
              </a:rPr>
              <a:t>ceteris paribus</a:t>
            </a:r>
            <a:r>
              <a:rPr lang="it-IT" altLang="it-IT" sz="2400">
                <a:solidFill>
                  <a:srgbClr val="000000"/>
                </a:solidFill>
                <a:latin typeface="Verdana" panose="020B0604030504040204" pitchFamily="34" charset="0"/>
              </a:rPr>
              <a:t> è importante anche per la legge dell’offerta. </a:t>
            </a:r>
          </a:p>
          <a:p>
            <a:pPr>
              <a:lnSpc>
                <a:spcPct val="90000"/>
              </a:lnSpc>
            </a:pPr>
            <a:endParaRPr lang="it-IT" altLang="it-IT" sz="2800"/>
          </a:p>
        </p:txBody>
      </p:sp>
    </p:spTree>
    <p:extLst>
      <p:ext uri="{BB962C8B-B14F-4D97-AF65-F5344CB8AC3E}">
        <p14:creationId xmlns:p14="http://schemas.microsoft.com/office/powerpoint/2010/main" val="2857191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6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6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6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6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6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6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6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6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1" grpId="0" build="p" bldLvl="2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2FC9D-1A44-408B-9887-2D236766641A}" type="slidenum">
              <a:rPr lang="it-IT" altLang="it-IT"/>
              <a:pPr/>
              <a:t>21</a:t>
            </a:fld>
            <a:endParaRPr lang="it-IT" altLang="it-IT"/>
          </a:p>
        </p:txBody>
      </p:sp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La scheda di offerta</a:t>
            </a:r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4908550"/>
            <a:ext cx="7772400" cy="14478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it-IT" altLang="it-IT" sz="2800" dirty="0"/>
              <a:t>Questa tabella è una scheda di offerta che presenta la relazione tra una serie di prezzi e una serie di quantità (tutto il resto rimanendo uguale o </a:t>
            </a:r>
            <a:r>
              <a:rPr lang="it-IT" altLang="it-IT" sz="2800" i="1" dirty="0" err="1"/>
              <a:t>ceteris</a:t>
            </a:r>
            <a:r>
              <a:rPr lang="it-IT" altLang="it-IT" sz="2800" i="1" dirty="0"/>
              <a:t> </a:t>
            </a:r>
            <a:r>
              <a:rPr lang="it-IT" altLang="it-IT" sz="2800" i="1" dirty="0" err="1"/>
              <a:t>paribus</a:t>
            </a:r>
            <a:r>
              <a:rPr lang="it-IT" altLang="it-IT" sz="2800" i="1" dirty="0"/>
              <a:t>)</a:t>
            </a:r>
          </a:p>
        </p:txBody>
      </p:sp>
      <p:pic>
        <p:nvPicPr>
          <p:cNvPr id="177156" name="Picture 4" descr="MkSp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413" y="1741398"/>
            <a:ext cx="4064000" cy="295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9551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7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7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15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15F3C-67C2-4960-8BCF-9CC7019F0D3A}" type="slidenum">
              <a:rPr lang="it-IT" altLang="it-IT"/>
              <a:pPr/>
              <a:t>22</a:t>
            </a:fld>
            <a:endParaRPr lang="it-IT" altLang="it-IT"/>
          </a:p>
        </p:txBody>
      </p:sp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La curva di offerta</a:t>
            </a:r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497298"/>
            <a:ext cx="7772400" cy="15240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it-IT" altLang="it-IT" sz="2400" dirty="0">
                <a:solidFill>
                  <a:srgbClr val="000000"/>
                </a:solidFill>
                <a:latin typeface="Verdana" panose="020B0604030504040204" pitchFamily="34" charset="0"/>
              </a:rPr>
              <a:t>La scheda di offerta può essere usata per costruire una curva di offerta.</a:t>
            </a:r>
            <a:r>
              <a:rPr lang="it-IT" altLang="it-IT" dirty="0">
                <a:solidFill>
                  <a:srgbClr val="000000"/>
                </a:solidFill>
                <a:latin typeface="Verdana" panose="020B0604030504040204" pitchFamily="34" charset="0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it-IT" altLang="it-IT" sz="2000" dirty="0">
                <a:solidFill>
                  <a:srgbClr val="000000"/>
                </a:solidFill>
                <a:latin typeface="Verdana" panose="020B0604030504040204" pitchFamily="34" charset="0"/>
              </a:rPr>
              <a:t>I punti con le coordinate prese dalla scheda sono uniti e formano la curva. </a:t>
            </a:r>
          </a:p>
          <a:p>
            <a:pPr lvl="1">
              <a:lnSpc>
                <a:spcPct val="90000"/>
              </a:lnSpc>
            </a:pPr>
            <a:r>
              <a:rPr lang="it-IT" altLang="it-IT" sz="2000" dirty="0">
                <a:solidFill>
                  <a:srgbClr val="000000"/>
                </a:solidFill>
                <a:latin typeface="Verdana" panose="020B0604030504040204" pitchFamily="34" charset="0"/>
              </a:rPr>
              <a:t>La curva di offerta ha una pendenza positiva.</a:t>
            </a:r>
          </a:p>
        </p:txBody>
      </p:sp>
      <p:pic>
        <p:nvPicPr>
          <p:cNvPr id="178180" name="Picture 4" descr="MkSp_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517264"/>
            <a:ext cx="3200400" cy="3297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3322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8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8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8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8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8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8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8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8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79" grpId="0" build="p" bldLvl="2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E49F5-ADAF-40D8-9F44-8EEAA5C37326}" type="slidenum">
              <a:rPr lang="it-IT" altLang="it-IT"/>
              <a:pPr/>
              <a:t>23</a:t>
            </a:fld>
            <a:endParaRPr lang="it-IT" altLang="it-IT"/>
          </a:p>
        </p:txBody>
      </p:sp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 sz="4000"/>
              <a:t>La funzione della retta di offerta</a:t>
            </a:r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altLang="it-IT" i="1"/>
              <a:t>Q</a:t>
            </a:r>
            <a:r>
              <a:rPr lang="it-IT" altLang="it-IT" i="1" baseline="30000"/>
              <a:t>s</a:t>
            </a:r>
            <a:r>
              <a:rPr lang="it-IT" altLang="it-IT" i="1"/>
              <a:t> =</a:t>
            </a:r>
            <a:r>
              <a:rPr lang="it-IT" altLang="it-IT"/>
              <a:t>0 </a:t>
            </a:r>
            <a:r>
              <a:rPr lang="it-IT" altLang="it-IT">
                <a:sym typeface="Symbol" panose="05050102010706020507" pitchFamily="18" charset="2"/>
              </a:rPr>
              <a:t></a:t>
            </a:r>
            <a:r>
              <a:rPr lang="it-IT" altLang="it-IT" i="1">
                <a:sym typeface="Symbol" panose="05050102010706020507" pitchFamily="18" charset="2"/>
              </a:rPr>
              <a:t>p=</a:t>
            </a:r>
            <a:r>
              <a:rPr lang="it-IT" altLang="it-IT">
                <a:sym typeface="Symbol" panose="05050102010706020507" pitchFamily="18" charset="2"/>
              </a:rPr>
              <a:t>5</a:t>
            </a:r>
          </a:p>
          <a:p>
            <a:r>
              <a:rPr lang="it-IT" altLang="it-IT">
                <a:sym typeface="Symbol" panose="05050102010706020507" pitchFamily="18" charset="2"/>
              </a:rPr>
              <a:t> </a:t>
            </a:r>
            <a:r>
              <a:rPr lang="it-IT" altLang="it-IT">
                <a:latin typeface="Symbol" panose="05050102010706020507" pitchFamily="18" charset="2"/>
                <a:sym typeface="Symbol" panose="05050102010706020507" pitchFamily="18" charset="2"/>
              </a:rPr>
              <a:t>D</a:t>
            </a:r>
            <a:r>
              <a:rPr lang="it-IT" altLang="it-IT" i="1">
                <a:sym typeface="Symbol" panose="05050102010706020507" pitchFamily="18" charset="2"/>
              </a:rPr>
              <a:t>p</a:t>
            </a:r>
            <a:r>
              <a:rPr lang="it-IT" altLang="it-IT">
                <a:sym typeface="Symbol" panose="05050102010706020507" pitchFamily="18" charset="2"/>
              </a:rPr>
              <a:t>/</a:t>
            </a:r>
            <a:r>
              <a:rPr lang="it-IT" altLang="it-IT">
                <a:latin typeface="Symbol" panose="05050102010706020507" pitchFamily="18" charset="2"/>
                <a:sym typeface="Symbol" panose="05050102010706020507" pitchFamily="18" charset="2"/>
              </a:rPr>
              <a:t>D</a:t>
            </a:r>
            <a:r>
              <a:rPr lang="it-IT" altLang="it-IT" i="1">
                <a:sym typeface="Symbol" panose="05050102010706020507" pitchFamily="18" charset="2"/>
              </a:rPr>
              <a:t>Q</a:t>
            </a:r>
            <a:r>
              <a:rPr lang="it-IT" altLang="it-IT" i="1" baseline="30000">
                <a:sym typeface="Symbol" panose="05050102010706020507" pitchFamily="18" charset="2"/>
              </a:rPr>
              <a:t>s</a:t>
            </a:r>
            <a:r>
              <a:rPr lang="it-IT" altLang="it-IT" i="1">
                <a:sym typeface="Symbol" panose="05050102010706020507" pitchFamily="18" charset="2"/>
              </a:rPr>
              <a:t> </a:t>
            </a:r>
            <a:r>
              <a:rPr lang="it-IT" altLang="it-IT">
                <a:sym typeface="Symbol" panose="05050102010706020507" pitchFamily="18" charset="2"/>
              </a:rPr>
              <a:t>=1/20</a:t>
            </a:r>
          </a:p>
          <a:p>
            <a:r>
              <a:rPr lang="it-IT" altLang="it-IT">
                <a:sym typeface="Symbol" panose="05050102010706020507" pitchFamily="18" charset="2"/>
              </a:rPr>
              <a:t>Equazione retta:</a:t>
            </a:r>
          </a:p>
          <a:p>
            <a:r>
              <a:rPr lang="it-IT" altLang="it-IT" i="1">
                <a:sym typeface="Symbol" panose="05050102010706020507" pitchFamily="18" charset="2"/>
              </a:rPr>
              <a:t>p=</a:t>
            </a:r>
            <a:r>
              <a:rPr lang="it-IT" altLang="it-IT">
                <a:sym typeface="Symbol" panose="05050102010706020507" pitchFamily="18" charset="2"/>
              </a:rPr>
              <a:t>5+1/20</a:t>
            </a:r>
            <a:r>
              <a:rPr lang="it-IT" altLang="it-IT" i="1">
                <a:sym typeface="Symbol" panose="05050102010706020507" pitchFamily="18" charset="2"/>
              </a:rPr>
              <a:t>Q</a:t>
            </a:r>
            <a:r>
              <a:rPr lang="it-IT" altLang="it-IT" i="1" baseline="30000">
                <a:sym typeface="Symbol" panose="05050102010706020507" pitchFamily="18" charset="2"/>
              </a:rPr>
              <a:t>s</a:t>
            </a:r>
            <a:endParaRPr lang="it-IT" altLang="it-IT">
              <a:sym typeface="Symbol" panose="05050102010706020507" pitchFamily="18" charset="2"/>
            </a:endParaRPr>
          </a:p>
          <a:p>
            <a:r>
              <a:rPr lang="it-IT" altLang="it-IT">
                <a:sym typeface="Symbol" panose="05050102010706020507" pitchFamily="18" charset="2"/>
              </a:rPr>
              <a:t>Anche qui inversione assi</a:t>
            </a:r>
          </a:p>
          <a:p>
            <a:r>
              <a:rPr lang="it-IT" altLang="it-IT" i="1">
                <a:sym typeface="Symbol" panose="05050102010706020507" pitchFamily="18" charset="2"/>
              </a:rPr>
              <a:t>Q</a:t>
            </a:r>
            <a:r>
              <a:rPr lang="it-IT" altLang="it-IT" i="1" baseline="30000">
                <a:sym typeface="Symbol" panose="05050102010706020507" pitchFamily="18" charset="2"/>
              </a:rPr>
              <a:t>s</a:t>
            </a:r>
            <a:r>
              <a:rPr lang="it-IT" altLang="it-IT" i="1">
                <a:sym typeface="Symbol" panose="05050102010706020507" pitchFamily="18" charset="2"/>
              </a:rPr>
              <a:t>=-</a:t>
            </a:r>
            <a:r>
              <a:rPr lang="it-IT" altLang="it-IT">
                <a:sym typeface="Symbol" panose="05050102010706020507" pitchFamily="18" charset="2"/>
              </a:rPr>
              <a:t>100+20</a:t>
            </a:r>
            <a:r>
              <a:rPr lang="it-IT" altLang="it-IT" i="1">
                <a:sym typeface="Symbol" panose="05050102010706020507" pitchFamily="18" charset="2"/>
              </a:rPr>
              <a:t>p</a:t>
            </a:r>
            <a:endParaRPr lang="it-IT" altLang="it-IT"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62349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7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7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7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7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7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7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7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7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7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7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7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7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3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1BD5A-8DF3-49D8-B3BB-67A614CFC7C0}" type="slidenum">
              <a:rPr lang="it-IT" altLang="it-IT"/>
              <a:pPr/>
              <a:t>24</a:t>
            </a:fld>
            <a:endParaRPr lang="it-IT" altLang="it-IT"/>
          </a:p>
        </p:txBody>
      </p:sp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I fattori determinanti l’offerta</a:t>
            </a:r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54949"/>
            <a:ext cx="7848600" cy="41148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it-IT" altLang="it-IT" sz="2800" dirty="0">
                <a:solidFill>
                  <a:srgbClr val="000000"/>
                </a:solidFill>
                <a:latin typeface="Verdana" panose="020B0604030504040204" pitchFamily="34" charset="0"/>
              </a:rPr>
              <a:t>I fattori che determinano la variazione dell’offerta sono: </a:t>
            </a:r>
          </a:p>
          <a:p>
            <a:pPr lvl="1">
              <a:lnSpc>
                <a:spcPct val="90000"/>
              </a:lnSpc>
            </a:pPr>
            <a:r>
              <a:rPr lang="it-IT" altLang="it-IT" sz="2400" dirty="0">
                <a:solidFill>
                  <a:srgbClr val="000000"/>
                </a:solidFill>
                <a:latin typeface="Verdana" panose="020B0604030504040204" pitchFamily="34" charset="0"/>
              </a:rPr>
              <a:t>I prezzi delle risorse che influenzano i costi di produzione</a:t>
            </a:r>
          </a:p>
          <a:p>
            <a:pPr lvl="1">
              <a:lnSpc>
                <a:spcPct val="90000"/>
              </a:lnSpc>
            </a:pPr>
            <a:r>
              <a:rPr lang="it-IT" altLang="it-IT" sz="2400" dirty="0">
                <a:solidFill>
                  <a:srgbClr val="000000"/>
                </a:solidFill>
                <a:latin typeface="Verdana" panose="020B0604030504040204" pitchFamily="34" charset="0"/>
              </a:rPr>
              <a:t>La tecnologia; una progresso tecnologico fa diminuire i costi per unità di prodotto</a:t>
            </a:r>
          </a:p>
          <a:p>
            <a:pPr lvl="1">
              <a:lnSpc>
                <a:spcPct val="90000"/>
              </a:lnSpc>
            </a:pPr>
            <a:r>
              <a:rPr lang="it-IT" altLang="it-IT" sz="2400" dirty="0">
                <a:solidFill>
                  <a:srgbClr val="000000"/>
                </a:solidFill>
                <a:latin typeface="Verdana" panose="020B0604030504040204" pitchFamily="34" charset="0"/>
              </a:rPr>
              <a:t>Le aspettative dei venditori per i prezzi futuri</a:t>
            </a:r>
          </a:p>
          <a:p>
            <a:pPr lvl="1">
              <a:lnSpc>
                <a:spcPct val="90000"/>
              </a:lnSpc>
            </a:pPr>
            <a:r>
              <a:rPr lang="it-IT" altLang="it-IT" sz="2400" dirty="0">
                <a:solidFill>
                  <a:srgbClr val="000000"/>
                </a:solidFill>
                <a:latin typeface="Verdana" panose="020B0604030504040204" pitchFamily="34" charset="0"/>
              </a:rPr>
              <a:t>Il numero dei venditori: un maggior numero di venditori aumenta l’offerta</a:t>
            </a:r>
          </a:p>
          <a:p>
            <a:pPr lvl="1">
              <a:lnSpc>
                <a:spcPct val="90000"/>
              </a:lnSpc>
            </a:pPr>
            <a:r>
              <a:rPr lang="it-IT" altLang="it-IT" sz="2400" dirty="0">
                <a:solidFill>
                  <a:srgbClr val="000000"/>
                </a:solidFill>
                <a:latin typeface="Verdana" panose="020B0604030504040204" pitchFamily="34" charset="0"/>
              </a:rPr>
              <a:t>Questi fattori includono tutto ciò che influenza l’offerta, esclusi i prezzi</a:t>
            </a:r>
          </a:p>
          <a:p>
            <a:pPr>
              <a:lnSpc>
                <a:spcPct val="90000"/>
              </a:lnSpc>
            </a:pPr>
            <a:endParaRPr lang="it-IT" altLang="it-IT" sz="2800" dirty="0"/>
          </a:p>
        </p:txBody>
      </p:sp>
    </p:spTree>
    <p:extLst>
      <p:ext uri="{BB962C8B-B14F-4D97-AF65-F5344CB8AC3E}">
        <p14:creationId xmlns:p14="http://schemas.microsoft.com/office/powerpoint/2010/main" val="416194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2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2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2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2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2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2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 bldLvl="2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961C0-0C20-445F-9D4E-B00BF319DE84}" type="slidenum">
              <a:rPr lang="it-IT" altLang="it-IT"/>
              <a:pPr/>
              <a:t>25</a:t>
            </a:fld>
            <a:endParaRPr lang="it-IT" altLang="it-IT"/>
          </a:p>
        </p:txBody>
      </p:sp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1073211"/>
            <a:ext cx="8229600" cy="557946"/>
          </a:xfrm>
        </p:spPr>
        <p:txBody>
          <a:bodyPr>
            <a:normAutofit fontScale="90000"/>
          </a:bodyPr>
          <a:lstStyle/>
          <a:p>
            <a:r>
              <a:rPr lang="it-IT" altLang="it-IT" dirty="0"/>
              <a:t>Lo spostamento della curva di offerta: un incremento</a:t>
            </a:r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4222750"/>
            <a:ext cx="7772400" cy="2133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altLang="it-IT" sz="2400" dirty="0">
                <a:solidFill>
                  <a:srgbClr val="000000"/>
                </a:solidFill>
                <a:latin typeface="Verdana" panose="020B0604030504040204" pitchFamily="34" charset="0"/>
              </a:rPr>
              <a:t>I fattori determinanti l’offerta spostano la curva.</a:t>
            </a:r>
            <a:endParaRPr lang="it-IT" altLang="it-IT" sz="28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lvl="1">
              <a:lnSpc>
                <a:spcPct val="90000"/>
              </a:lnSpc>
            </a:pPr>
            <a:r>
              <a:rPr lang="it-IT" altLang="it-IT" sz="2000" dirty="0">
                <a:solidFill>
                  <a:srgbClr val="000000"/>
                </a:solidFill>
                <a:latin typeface="Verdana" panose="020B0604030504040204" pitchFamily="34" charset="0"/>
              </a:rPr>
              <a:t>Il cambiamento di uno dei fattori determinanti l’offerta può causare uno spostamento a destra </a:t>
            </a:r>
            <a:r>
              <a:rPr lang="it-IT" altLang="it-IT" sz="2000" b="1" dirty="0">
                <a:solidFill>
                  <a:srgbClr val="000000"/>
                </a:solidFill>
                <a:latin typeface="Verdana" panose="020B0604030504040204" pitchFamily="34" charset="0"/>
              </a:rPr>
              <a:t>della</a:t>
            </a:r>
            <a:r>
              <a:rPr lang="it-IT" altLang="it-IT" sz="2000" dirty="0">
                <a:solidFill>
                  <a:srgbClr val="000000"/>
                </a:solidFill>
                <a:latin typeface="Verdana" panose="020B0604030504040204" pitchFamily="34" charset="0"/>
              </a:rPr>
              <a:t> curva: per ogni dato prezzo i venditori offrono una quantità maggiore</a:t>
            </a:r>
            <a:r>
              <a:rPr lang="it-IT" altLang="it-IT" sz="2400" dirty="0">
                <a:solidFill>
                  <a:srgbClr val="000000"/>
                </a:solidFill>
                <a:latin typeface="Verdana" panose="020B0604030504040204" pitchFamily="34" charset="0"/>
              </a:rPr>
              <a:t>.</a:t>
            </a:r>
          </a:p>
          <a:p>
            <a:pPr>
              <a:lnSpc>
                <a:spcPct val="90000"/>
              </a:lnSpc>
            </a:pPr>
            <a:endParaRPr lang="it-IT" altLang="it-IT" sz="2800" dirty="0"/>
          </a:p>
        </p:txBody>
      </p:sp>
      <p:pic>
        <p:nvPicPr>
          <p:cNvPr id="179204" name="Picture 4" descr="MkSp42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1844675"/>
            <a:ext cx="2590800" cy="2490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9205" name="Line 5"/>
          <p:cNvSpPr>
            <a:spLocks noChangeShapeType="1"/>
          </p:cNvSpPr>
          <p:nvPr/>
        </p:nvSpPr>
        <p:spPr bwMode="auto">
          <a:xfrm flipV="1">
            <a:off x="3962400" y="3276600"/>
            <a:ext cx="304800" cy="762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it-IT"/>
          </a:p>
        </p:txBody>
      </p:sp>
      <p:sp>
        <p:nvSpPr>
          <p:cNvPr id="179206" name="Line 6"/>
          <p:cNvSpPr>
            <a:spLocks noChangeShapeType="1"/>
          </p:cNvSpPr>
          <p:nvPr/>
        </p:nvSpPr>
        <p:spPr bwMode="auto">
          <a:xfrm flipV="1">
            <a:off x="4572000" y="2590800"/>
            <a:ext cx="304800" cy="762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8172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9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9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3" grpId="0" build="p" bldLvl="2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11912-C2D3-4C84-B846-ACD40EF54D0B}" type="slidenum">
              <a:rPr lang="it-IT" altLang="it-IT"/>
              <a:pPr/>
              <a:t>26</a:t>
            </a:fld>
            <a:endParaRPr lang="it-IT" altLang="it-IT"/>
          </a:p>
        </p:txBody>
      </p:sp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1304"/>
            <a:ext cx="8229600" cy="557946"/>
          </a:xfrm>
        </p:spPr>
        <p:txBody>
          <a:bodyPr>
            <a:normAutofit fontScale="90000"/>
          </a:bodyPr>
          <a:lstStyle/>
          <a:p>
            <a:r>
              <a:rPr lang="it-IT" altLang="it-IT" dirty="0"/>
              <a:t>Lo spostamento della curva di offerta: la diminuzione</a:t>
            </a:r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4495800"/>
            <a:ext cx="7848600" cy="1600200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it-IT" altLang="it-IT" sz="2400">
                <a:solidFill>
                  <a:srgbClr val="000000"/>
                </a:solidFill>
                <a:latin typeface="Verdana" panose="020B0604030504040204" pitchFamily="34" charset="0"/>
              </a:rPr>
              <a:t>I fattori determinanti l’offerta spostano la curva.</a:t>
            </a:r>
            <a:endParaRPr lang="it-IT" altLang="it-IT" sz="280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lvl="1">
              <a:lnSpc>
                <a:spcPct val="90000"/>
              </a:lnSpc>
            </a:pPr>
            <a:r>
              <a:rPr lang="it-IT" altLang="it-IT" sz="2000">
                <a:solidFill>
                  <a:srgbClr val="000000"/>
                </a:solidFill>
                <a:latin typeface="Verdana" panose="020B0604030504040204" pitchFamily="34" charset="0"/>
              </a:rPr>
              <a:t>Il cambiamento di uno dei fattori determinanti l’offerta può causare uno spostamento a sinistra verso l’alto </a:t>
            </a:r>
            <a:r>
              <a:rPr lang="it-IT" altLang="it-IT" sz="2000" b="1">
                <a:solidFill>
                  <a:srgbClr val="000000"/>
                </a:solidFill>
                <a:latin typeface="Verdana" panose="020B0604030504040204" pitchFamily="34" charset="0"/>
              </a:rPr>
              <a:t>della</a:t>
            </a:r>
            <a:r>
              <a:rPr lang="it-IT" altLang="it-IT" sz="2000">
                <a:solidFill>
                  <a:srgbClr val="000000"/>
                </a:solidFill>
                <a:latin typeface="Verdana" panose="020B0604030504040204" pitchFamily="34" charset="0"/>
              </a:rPr>
              <a:t> curva: per ogni dato prezzo i venditori offrono una quantità minore</a:t>
            </a:r>
            <a:r>
              <a:rPr lang="it-IT" altLang="it-IT" sz="2400">
                <a:solidFill>
                  <a:srgbClr val="000000"/>
                </a:solidFill>
                <a:latin typeface="Verdana" panose="020B0604030504040204" pitchFamily="34" charset="0"/>
              </a:rPr>
              <a:t>.</a:t>
            </a:r>
            <a:endParaRPr lang="it-IT" altLang="it-IT" sz="2400"/>
          </a:p>
        </p:txBody>
      </p:sp>
      <p:pic>
        <p:nvPicPr>
          <p:cNvPr id="180228" name="Picture 4" descr="MkSp42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100" y="2114550"/>
            <a:ext cx="24765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0229" name="Line 5"/>
          <p:cNvSpPr>
            <a:spLocks noChangeShapeType="1"/>
          </p:cNvSpPr>
          <p:nvPr/>
        </p:nvSpPr>
        <p:spPr bwMode="auto">
          <a:xfrm flipH="1">
            <a:off x="3733800" y="3429000"/>
            <a:ext cx="381000" cy="762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it-IT"/>
          </a:p>
        </p:txBody>
      </p:sp>
      <p:sp>
        <p:nvSpPr>
          <p:cNvPr id="180230" name="Line 6"/>
          <p:cNvSpPr>
            <a:spLocks noChangeShapeType="1"/>
          </p:cNvSpPr>
          <p:nvPr/>
        </p:nvSpPr>
        <p:spPr bwMode="auto">
          <a:xfrm flipH="1">
            <a:off x="4191000" y="2971800"/>
            <a:ext cx="304800" cy="762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5198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0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0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0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0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27" grpId="0" build="p" bldLvl="2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67104-3CC2-4707-BADF-87CC54D67FBA}" type="slidenum">
              <a:rPr lang="it-IT" altLang="it-IT"/>
              <a:pPr/>
              <a:t>27</a:t>
            </a:fld>
            <a:endParaRPr lang="it-IT" altLang="it-IT"/>
          </a:p>
        </p:txBody>
      </p:sp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90601"/>
            <a:ext cx="8229600" cy="557946"/>
          </a:xfrm>
        </p:spPr>
        <p:txBody>
          <a:bodyPr>
            <a:normAutofit fontScale="90000"/>
          </a:bodyPr>
          <a:lstStyle/>
          <a:p>
            <a:r>
              <a:rPr lang="it-IT" altLang="it-IT" dirty="0"/>
              <a:t>La variazione della quantità offerta</a:t>
            </a:r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13716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it-IT" altLang="it-IT" sz="2800" dirty="0"/>
              <a:t>La variazione della offerta non va confusa con la variazione della quantità offerta </a:t>
            </a:r>
            <a:r>
              <a:rPr lang="it-IT" altLang="it-IT" sz="2800" b="1" dirty="0"/>
              <a:t>lungo</a:t>
            </a:r>
            <a:r>
              <a:rPr lang="it-IT" altLang="it-IT" sz="2800" dirty="0"/>
              <a:t> la curva, dovuta ad una variazione del prezzo, come nella figura qui sotto</a:t>
            </a:r>
          </a:p>
        </p:txBody>
      </p:sp>
      <p:grpSp>
        <p:nvGrpSpPr>
          <p:cNvPr id="181266" name="Group 18"/>
          <p:cNvGrpSpPr>
            <a:grpSpLocks/>
          </p:cNvGrpSpPr>
          <p:nvPr/>
        </p:nvGrpSpPr>
        <p:grpSpPr bwMode="auto">
          <a:xfrm>
            <a:off x="2278811" y="3238500"/>
            <a:ext cx="4746625" cy="3124200"/>
            <a:chOff x="1392" y="2160"/>
            <a:chExt cx="2990" cy="1968"/>
          </a:xfrm>
        </p:grpSpPr>
        <p:sp>
          <p:nvSpPr>
            <p:cNvPr id="181252" name="Line 4"/>
            <p:cNvSpPr>
              <a:spLocks noChangeShapeType="1"/>
            </p:cNvSpPr>
            <p:nvPr/>
          </p:nvSpPr>
          <p:spPr bwMode="auto">
            <a:xfrm>
              <a:off x="1824" y="2208"/>
              <a:ext cx="0" cy="1680"/>
            </a:xfrm>
            <a:prstGeom prst="line">
              <a:avLst/>
            </a:prstGeom>
            <a:noFill/>
            <a:ln w="38100" cap="sq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181253" name="Line 5"/>
            <p:cNvSpPr>
              <a:spLocks noChangeShapeType="1"/>
            </p:cNvSpPr>
            <p:nvPr/>
          </p:nvSpPr>
          <p:spPr bwMode="auto">
            <a:xfrm>
              <a:off x="1824" y="3888"/>
              <a:ext cx="2448" cy="0"/>
            </a:xfrm>
            <a:prstGeom prst="line">
              <a:avLst/>
            </a:prstGeom>
            <a:noFill/>
            <a:ln w="38100" cap="sq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181254" name="Line 6"/>
            <p:cNvSpPr>
              <a:spLocks noChangeShapeType="1"/>
            </p:cNvSpPr>
            <p:nvPr/>
          </p:nvSpPr>
          <p:spPr bwMode="auto">
            <a:xfrm flipH="1">
              <a:off x="2400" y="2208"/>
              <a:ext cx="1008" cy="1584"/>
            </a:xfrm>
            <a:prstGeom prst="line">
              <a:avLst/>
            </a:prstGeom>
            <a:noFill/>
            <a:ln w="38100" cap="sq">
              <a:solidFill>
                <a:srgbClr val="CC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181255" name="Line 7"/>
            <p:cNvSpPr>
              <a:spLocks noChangeShapeType="1"/>
            </p:cNvSpPr>
            <p:nvPr/>
          </p:nvSpPr>
          <p:spPr bwMode="auto">
            <a:xfrm>
              <a:off x="1824" y="2880"/>
              <a:ext cx="1152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181256" name="Line 8"/>
            <p:cNvSpPr>
              <a:spLocks noChangeShapeType="1"/>
            </p:cNvSpPr>
            <p:nvPr/>
          </p:nvSpPr>
          <p:spPr bwMode="auto">
            <a:xfrm>
              <a:off x="2640" y="3408"/>
              <a:ext cx="0" cy="48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181257" name="Line 9"/>
            <p:cNvSpPr>
              <a:spLocks noChangeShapeType="1"/>
            </p:cNvSpPr>
            <p:nvPr/>
          </p:nvSpPr>
          <p:spPr bwMode="auto">
            <a:xfrm>
              <a:off x="1824" y="3408"/>
              <a:ext cx="816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181258" name="Line 10"/>
            <p:cNvSpPr>
              <a:spLocks noChangeShapeType="1"/>
            </p:cNvSpPr>
            <p:nvPr/>
          </p:nvSpPr>
          <p:spPr bwMode="auto">
            <a:xfrm>
              <a:off x="2976" y="2880"/>
              <a:ext cx="0" cy="1008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181259" name="Text Box 11"/>
            <p:cNvSpPr txBox="1">
              <a:spLocks noChangeArrowheads="1"/>
            </p:cNvSpPr>
            <p:nvPr/>
          </p:nvSpPr>
          <p:spPr bwMode="auto">
            <a:xfrm>
              <a:off x="1392" y="2160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it-IT" altLang="it-IT"/>
                <a:t>P</a:t>
              </a:r>
            </a:p>
          </p:txBody>
        </p:sp>
        <p:sp>
          <p:nvSpPr>
            <p:cNvPr id="181260" name="Text Box 12"/>
            <p:cNvSpPr txBox="1">
              <a:spLocks noChangeArrowheads="1"/>
            </p:cNvSpPr>
            <p:nvPr/>
          </p:nvSpPr>
          <p:spPr bwMode="auto">
            <a:xfrm>
              <a:off x="1392" y="2736"/>
              <a:ext cx="28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it-IT" altLang="it-IT"/>
                <a:t>P</a:t>
              </a:r>
              <a:r>
                <a:rPr lang="it-IT" altLang="it-IT" baseline="-25000"/>
                <a:t>1</a:t>
              </a:r>
            </a:p>
          </p:txBody>
        </p:sp>
        <p:sp>
          <p:nvSpPr>
            <p:cNvPr id="181261" name="Text Box 13"/>
            <p:cNvSpPr txBox="1">
              <a:spLocks noChangeArrowheads="1"/>
            </p:cNvSpPr>
            <p:nvPr/>
          </p:nvSpPr>
          <p:spPr bwMode="auto">
            <a:xfrm>
              <a:off x="1440" y="3264"/>
              <a:ext cx="28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it-IT" altLang="it-IT"/>
                <a:t>P</a:t>
              </a:r>
              <a:r>
                <a:rPr lang="it-IT" altLang="it-IT" baseline="-25000"/>
                <a:t>2</a:t>
              </a:r>
            </a:p>
          </p:txBody>
        </p:sp>
        <p:sp>
          <p:nvSpPr>
            <p:cNvPr id="181262" name="Text Box 14"/>
            <p:cNvSpPr txBox="1">
              <a:spLocks noChangeArrowheads="1"/>
            </p:cNvSpPr>
            <p:nvPr/>
          </p:nvSpPr>
          <p:spPr bwMode="auto">
            <a:xfrm>
              <a:off x="2544" y="3840"/>
              <a:ext cx="264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it-IT" altLang="it-IT" dirty="0" smtClean="0"/>
                <a:t>Q</a:t>
              </a:r>
              <a:r>
                <a:rPr lang="it-IT" altLang="it-IT" baseline="-25000" dirty="0"/>
                <a:t>2</a:t>
              </a:r>
              <a:endParaRPr lang="it-IT" altLang="it-IT" dirty="0"/>
            </a:p>
          </p:txBody>
        </p:sp>
        <p:sp>
          <p:nvSpPr>
            <p:cNvPr id="181263" name="Text Box 15"/>
            <p:cNvSpPr txBox="1">
              <a:spLocks noChangeArrowheads="1"/>
            </p:cNvSpPr>
            <p:nvPr/>
          </p:nvSpPr>
          <p:spPr bwMode="auto">
            <a:xfrm>
              <a:off x="2880" y="3840"/>
              <a:ext cx="264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it-IT" altLang="it-IT" dirty="0" smtClean="0"/>
                <a:t>Q</a:t>
              </a:r>
              <a:r>
                <a:rPr lang="it-IT" altLang="it-IT" baseline="-25000" dirty="0"/>
                <a:t>1</a:t>
              </a:r>
              <a:endParaRPr lang="it-IT" altLang="it-IT" dirty="0"/>
            </a:p>
          </p:txBody>
        </p:sp>
        <p:sp>
          <p:nvSpPr>
            <p:cNvPr id="181264" name="Text Box 16"/>
            <p:cNvSpPr txBox="1">
              <a:spLocks noChangeArrowheads="1"/>
            </p:cNvSpPr>
            <p:nvPr/>
          </p:nvSpPr>
          <p:spPr bwMode="auto">
            <a:xfrm>
              <a:off x="4128" y="3840"/>
              <a:ext cx="25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it-IT" altLang="it-IT"/>
                <a:t>Q</a:t>
              </a:r>
            </a:p>
          </p:txBody>
        </p:sp>
        <p:sp>
          <p:nvSpPr>
            <p:cNvPr id="181265" name="Line 17"/>
            <p:cNvSpPr>
              <a:spLocks noChangeShapeType="1"/>
            </p:cNvSpPr>
            <p:nvPr/>
          </p:nvSpPr>
          <p:spPr bwMode="auto">
            <a:xfrm flipH="1">
              <a:off x="2592" y="2976"/>
              <a:ext cx="240" cy="336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404942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251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DF315-F7C9-4D75-BEE0-BEC0210A95FB}" type="slidenum">
              <a:rPr lang="it-IT" altLang="it-IT"/>
              <a:pPr/>
              <a:t>28</a:t>
            </a:fld>
            <a:endParaRPr lang="it-IT" altLang="it-IT"/>
          </a:p>
        </p:txBody>
      </p:sp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Il prezzo di equilibrio</a:t>
            </a: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altLang="it-IT"/>
              <a:t>La combinazione tra forze della domanda e forze dell’offerta stabilisce il prezzo di equilibrio</a:t>
            </a:r>
          </a:p>
          <a:p>
            <a:pPr lvl="1"/>
            <a:r>
              <a:rPr lang="it-IT" altLang="it-IT"/>
              <a:t>Domanda: il prezzo e la quantità vanno in direzione opposta</a:t>
            </a:r>
          </a:p>
          <a:p>
            <a:pPr lvl="1"/>
            <a:r>
              <a:rPr lang="it-IT" altLang="it-IT"/>
              <a:t>Offerta: il prezzo e la quantità vanno nella stessa direzione</a:t>
            </a:r>
          </a:p>
        </p:txBody>
      </p:sp>
    </p:spTree>
    <p:extLst>
      <p:ext uri="{BB962C8B-B14F-4D97-AF65-F5344CB8AC3E}">
        <p14:creationId xmlns:p14="http://schemas.microsoft.com/office/powerpoint/2010/main" val="438530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3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3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3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3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299" grpId="0" build="p" bldLvl="2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B7A2-8C9B-4E7B-AACA-154B0015782F}" type="slidenum">
              <a:rPr lang="it-IT" altLang="it-IT"/>
              <a:pPr/>
              <a:t>29</a:t>
            </a:fld>
            <a:endParaRPr lang="it-IT" altLang="it-IT"/>
          </a:p>
        </p:txBody>
      </p:sp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Eccesso di offerta</a:t>
            </a:r>
          </a:p>
        </p:txBody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altLang="it-IT" sz="2800"/>
              <a:t>Se c’è eccesso di offerta di un bene, nel mercato è portata una quantità superiore a quella domandata a quel prezzo</a:t>
            </a:r>
          </a:p>
          <a:p>
            <a:pPr lvl="1"/>
            <a:r>
              <a:rPr lang="it-IT" altLang="it-IT" sz="2400"/>
              <a:t>Per sbarazzarsi delle scorte, i venditori ribassano il prezzo</a:t>
            </a:r>
          </a:p>
          <a:p>
            <a:pPr lvl="2"/>
            <a:r>
              <a:rPr lang="it-IT" altLang="it-IT" sz="2000"/>
              <a:t>Se il prezzo diminuisce, la quantità domandata aumenta</a:t>
            </a:r>
          </a:p>
          <a:p>
            <a:pPr lvl="2"/>
            <a:r>
              <a:rPr lang="it-IT" altLang="it-IT" sz="2000"/>
              <a:t>I produttori producono per il futuro quantità minori</a:t>
            </a:r>
          </a:p>
          <a:p>
            <a:pPr lvl="2"/>
            <a:r>
              <a:rPr lang="it-IT" altLang="it-IT" sz="2000"/>
              <a:t>Si stabilisce l’equilibrio ad un prezzo più basso, con una quantità scambiata più alta, ma con un’offerta minore</a:t>
            </a:r>
          </a:p>
        </p:txBody>
      </p:sp>
    </p:spTree>
    <p:extLst>
      <p:ext uri="{BB962C8B-B14F-4D97-AF65-F5344CB8AC3E}">
        <p14:creationId xmlns:p14="http://schemas.microsoft.com/office/powerpoint/2010/main" val="208189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4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4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4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4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4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4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23" grpId="0" build="p" bldLvl="3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D8CE9-14F1-437C-93D6-34938098B8D7}" type="slidenum">
              <a:rPr lang="it-IT" altLang="it-IT"/>
              <a:pPr/>
              <a:t>3</a:t>
            </a:fld>
            <a:endParaRPr lang="it-IT" altLang="it-IT"/>
          </a:p>
        </p:txBody>
      </p:sp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La domanda</a:t>
            </a: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altLang="it-IT" dirty="0"/>
              <a:t>Il consumatore risponde ai cambiamenti di prezzo</a:t>
            </a:r>
          </a:p>
          <a:p>
            <a:pPr lvl="1">
              <a:lnSpc>
                <a:spcPct val="90000"/>
              </a:lnSpc>
            </a:pPr>
            <a:r>
              <a:rPr lang="it-IT" altLang="it-IT" dirty="0"/>
              <a:t>Se il prezzo sale la quantità acquistata diminuisce</a:t>
            </a:r>
          </a:p>
          <a:p>
            <a:pPr lvl="2">
              <a:lnSpc>
                <a:spcPct val="90000"/>
              </a:lnSpc>
            </a:pPr>
            <a:r>
              <a:rPr lang="it-IT" altLang="it-IT" dirty="0"/>
              <a:t>1) la crescita del prezzo di un bene ci fa essere più poveri (</a:t>
            </a:r>
            <a:r>
              <a:rPr lang="it-IT" altLang="it-IT" b="1" dirty="0"/>
              <a:t>effetto reddito</a:t>
            </a:r>
            <a:r>
              <a:rPr lang="it-IT" altLang="it-IT" dirty="0"/>
              <a:t>)</a:t>
            </a:r>
          </a:p>
          <a:p>
            <a:pPr lvl="2">
              <a:lnSpc>
                <a:spcPct val="90000"/>
              </a:lnSpc>
            </a:pPr>
            <a:r>
              <a:rPr lang="it-IT" altLang="it-IT" dirty="0"/>
              <a:t>Si decide di acquistare un bene confrontando il suo prezzo con quello di altri beni (</a:t>
            </a:r>
            <a:r>
              <a:rPr lang="it-IT" altLang="it-IT" b="1" dirty="0"/>
              <a:t>effetto sostituzione</a:t>
            </a:r>
            <a:r>
              <a:rPr lang="it-IT" altLang="it-IT" dirty="0" smtClean="0"/>
              <a:t>)</a:t>
            </a:r>
            <a:endParaRPr lang="it-IT" altLang="it-IT" dirty="0"/>
          </a:p>
          <a:p>
            <a:pPr lvl="1">
              <a:lnSpc>
                <a:spcPct val="90000"/>
              </a:lnSpc>
            </a:pPr>
            <a:r>
              <a:rPr lang="it-IT" altLang="it-IT" dirty="0" smtClean="0"/>
              <a:t>L’opposto </a:t>
            </a:r>
            <a:r>
              <a:rPr lang="it-IT" altLang="it-IT" dirty="0"/>
              <a:t>succede se il prezzo diminuisce</a:t>
            </a:r>
          </a:p>
        </p:txBody>
      </p:sp>
    </p:spTree>
    <p:extLst>
      <p:ext uri="{BB962C8B-B14F-4D97-AF65-F5344CB8AC3E}">
        <p14:creationId xmlns:p14="http://schemas.microsoft.com/office/powerpoint/2010/main" val="2166898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0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0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0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0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0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0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0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0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0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0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1" grpId="0" build="p" bldLvl="3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AB990-DCED-42E2-824E-01D443521559}" type="slidenum">
              <a:rPr lang="it-IT" altLang="it-IT"/>
              <a:pPr/>
              <a:t>30</a:t>
            </a:fld>
            <a:endParaRPr lang="it-IT" altLang="it-IT"/>
          </a:p>
        </p:txBody>
      </p:sp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Eccesso di domanda</a:t>
            </a: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altLang="it-IT" sz="2800"/>
              <a:t>In questo caso è presente una quantità minore del bene rispetto a quella domandata al prezzo prevalente</a:t>
            </a:r>
          </a:p>
          <a:p>
            <a:pPr lvl="1"/>
            <a:r>
              <a:rPr lang="it-IT" altLang="it-IT" sz="2400"/>
              <a:t>Chi domanda è disposto a pagare un prezzo più alto</a:t>
            </a:r>
          </a:p>
          <a:p>
            <a:pPr lvl="1"/>
            <a:r>
              <a:rPr lang="it-IT" altLang="it-IT" sz="2400"/>
              <a:t>Chi offre, ad un prezzo più alto, è disposto a produrre di più</a:t>
            </a:r>
          </a:p>
          <a:p>
            <a:pPr lvl="1"/>
            <a:r>
              <a:rPr lang="it-IT" altLang="it-IT" sz="2400"/>
              <a:t>Si stabilisce l’equilibrio ad un prezzo più alto, con una quantità scambiata più alta, con una domanda minore ed un offerta maggiore</a:t>
            </a:r>
          </a:p>
        </p:txBody>
      </p:sp>
    </p:spTree>
    <p:extLst>
      <p:ext uri="{BB962C8B-B14F-4D97-AF65-F5344CB8AC3E}">
        <p14:creationId xmlns:p14="http://schemas.microsoft.com/office/powerpoint/2010/main" val="3270659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5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5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5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5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5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5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47" grpId="0" build="p" bldLvl="2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4D32B-FE61-47DC-B9F9-E9D4677425E9}" type="slidenum">
              <a:rPr lang="it-IT" altLang="it-IT"/>
              <a:pPr/>
              <a:t>31</a:t>
            </a:fld>
            <a:endParaRPr lang="it-IT" altLang="it-IT"/>
          </a:p>
        </p:txBody>
      </p:sp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Il prezzo di equilibrio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altLang="it-IT"/>
              <a:t>E’ quel prezzo al quale chi offre riesce a vendere esattamente la quantità che vuole vendere a quel prezzo e chi domanda riesce ad acquistare esattamente la quantità che vuole acquistare a quel prezzo</a:t>
            </a:r>
          </a:p>
        </p:txBody>
      </p:sp>
    </p:spTree>
    <p:extLst>
      <p:ext uri="{BB962C8B-B14F-4D97-AF65-F5344CB8AC3E}">
        <p14:creationId xmlns:p14="http://schemas.microsoft.com/office/powerpoint/2010/main" val="3927813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1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E7C15-64BA-4016-9532-9EDEF25078A6}" type="slidenum">
              <a:rPr lang="it-IT" altLang="it-IT"/>
              <a:pPr/>
              <a:t>32</a:t>
            </a:fld>
            <a:endParaRPr lang="it-IT" altLang="it-IT"/>
          </a:p>
        </p:txBody>
      </p:sp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Il meccanismo di mercato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altLang="it-IT">
                <a:solidFill>
                  <a:srgbClr val="000000"/>
                </a:solidFill>
                <a:latin typeface="Verdana" panose="020B0604030504040204" pitchFamily="34" charset="0"/>
              </a:rPr>
              <a:t>Nel mercato si ha lo scambio organizzato di beni e servizi tra venditori e compratori in un determinato periodo di tempo</a:t>
            </a:r>
          </a:p>
          <a:p>
            <a:pPr lvl="1"/>
            <a:r>
              <a:rPr lang="it-IT" altLang="it-IT">
                <a:solidFill>
                  <a:srgbClr val="000000"/>
                </a:solidFill>
                <a:latin typeface="Verdana" panose="020B0604030504040204" pitchFamily="34" charset="0"/>
              </a:rPr>
              <a:t>Nei mercati si realizzano scambi volontari tra venditori che offrono un bene e compratori che lo domandano</a:t>
            </a:r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882220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7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7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5" grpId="0" build="p" bldLvl="2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F6E37-5252-465B-B350-178660FE1403}" type="slidenum">
              <a:rPr lang="it-IT" altLang="it-IT"/>
              <a:pPr/>
              <a:t>33</a:t>
            </a:fld>
            <a:endParaRPr lang="it-IT" altLang="it-IT"/>
          </a:p>
        </p:txBody>
      </p:sp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Schede di domanda e offerta</a:t>
            </a: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4191000" cy="4114800"/>
          </a:xfrm>
        </p:spPr>
        <p:txBody>
          <a:bodyPr/>
          <a:lstStyle/>
          <a:p>
            <a:r>
              <a:rPr lang="it-IT" altLang="it-IT" sz="1800">
                <a:solidFill>
                  <a:srgbClr val="000000"/>
                </a:solidFill>
                <a:latin typeface="Verdana" panose="020B0604030504040204" pitchFamily="34" charset="0"/>
              </a:rPr>
              <a:t>La tabella combina le schede di domanda e offerta per le videocassette. Il prezzo varia da 10 a 90. La quantità domandata da 800 a 0. La quantità offerta da 0 a 800. </a:t>
            </a:r>
          </a:p>
          <a:p>
            <a:r>
              <a:rPr lang="it-IT" altLang="it-IT" sz="1800">
                <a:solidFill>
                  <a:srgbClr val="000000"/>
                </a:solidFill>
                <a:latin typeface="Verdana" panose="020B0604030504040204" pitchFamily="34" charset="0"/>
              </a:rPr>
              <a:t>Legge di domanda: Se il prezzo cresce da 10 a 90, la quantità domandata decresce da 800 a zero. </a:t>
            </a:r>
          </a:p>
          <a:p>
            <a:r>
              <a:rPr lang="it-IT" altLang="it-IT" sz="1800">
                <a:solidFill>
                  <a:srgbClr val="000000"/>
                </a:solidFill>
                <a:latin typeface="Verdana" panose="020B0604030504040204" pitchFamily="34" charset="0"/>
              </a:rPr>
              <a:t>Legge di offerta: se il prezzo cresce da 10 a 90, la quantità offerta cresce da zero a 800.</a:t>
            </a:r>
            <a:endParaRPr lang="it-IT" altLang="it-IT" sz="1800"/>
          </a:p>
        </p:txBody>
      </p:sp>
      <p:pic>
        <p:nvPicPr>
          <p:cNvPr id="188420" name="Picture 4" descr="MkEq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981200"/>
            <a:ext cx="342900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3234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8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8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8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8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19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34346-5335-4255-9563-1304BCC5D2A2}" type="slidenum">
              <a:rPr lang="it-IT" altLang="it-IT"/>
              <a:pPr/>
              <a:t>34</a:t>
            </a:fld>
            <a:endParaRPr lang="it-IT" altLang="it-IT"/>
          </a:p>
        </p:txBody>
      </p:sp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L’equilibrio</a:t>
            </a:r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17298"/>
            <a:ext cx="3962400" cy="42672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it-IT" altLang="it-IT" sz="2400" dirty="0"/>
              <a:t>Cosa accade se i venditori e i compratori hanno di fronte un prezzo di 50</a:t>
            </a:r>
          </a:p>
          <a:p>
            <a:pPr lvl="1">
              <a:lnSpc>
                <a:spcPct val="90000"/>
              </a:lnSpc>
            </a:pPr>
            <a:r>
              <a:rPr lang="it-IT" altLang="it-IT" sz="1800" dirty="0"/>
              <a:t>La quantità domandata è 400</a:t>
            </a:r>
          </a:p>
          <a:p>
            <a:pPr lvl="1">
              <a:lnSpc>
                <a:spcPct val="90000"/>
              </a:lnSpc>
            </a:pPr>
            <a:r>
              <a:rPr lang="it-IT" altLang="it-IT" sz="1800" dirty="0"/>
              <a:t>La quantità offerta e 400</a:t>
            </a:r>
          </a:p>
          <a:p>
            <a:pPr lvl="1">
              <a:lnSpc>
                <a:spcPct val="90000"/>
              </a:lnSpc>
            </a:pPr>
            <a:r>
              <a:rPr lang="it-IT" altLang="it-IT" sz="1800" dirty="0"/>
              <a:t>Quantità domandata e offerta sono le stesse</a:t>
            </a:r>
          </a:p>
          <a:p>
            <a:pPr lvl="1">
              <a:lnSpc>
                <a:spcPct val="90000"/>
              </a:lnSpc>
            </a:pPr>
            <a:r>
              <a:rPr lang="it-IT" altLang="it-IT" sz="1800" dirty="0"/>
              <a:t>Questo è l’</a:t>
            </a:r>
            <a:r>
              <a:rPr lang="it-IT" altLang="it-IT" sz="1800" b="1" dirty="0"/>
              <a:t>equilibrio</a:t>
            </a:r>
          </a:p>
          <a:p>
            <a:pPr lvl="1">
              <a:lnSpc>
                <a:spcPct val="90000"/>
              </a:lnSpc>
            </a:pPr>
            <a:r>
              <a:rPr lang="it-IT" altLang="it-IT" sz="1800" dirty="0"/>
              <a:t>L’equilibrio permane finché non cambiano i fattori determinanti l’offerta e la domanda</a:t>
            </a:r>
          </a:p>
          <a:p>
            <a:pPr lvl="1">
              <a:lnSpc>
                <a:spcPct val="90000"/>
              </a:lnSpc>
            </a:pPr>
            <a:r>
              <a:rPr lang="it-IT" altLang="it-IT" sz="1800" dirty="0"/>
              <a:t>Questo prezzo è l’unico al quale la quantità domandata e offerta sono uguali</a:t>
            </a:r>
          </a:p>
        </p:txBody>
      </p:sp>
      <p:pic>
        <p:nvPicPr>
          <p:cNvPr id="189444" name="Picture 4" descr="MkEq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133600"/>
            <a:ext cx="3733800" cy="3465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4161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9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9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9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9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9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9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9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9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9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9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9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9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9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9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9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9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3" grpId="0" build="p" bldLvl="2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8E3D2-2100-4669-AFB1-2FB26E9FCAB6}" type="slidenum">
              <a:rPr lang="it-IT" altLang="it-IT"/>
              <a:pPr/>
              <a:t>35</a:t>
            </a:fld>
            <a:endParaRPr lang="it-IT" altLang="it-IT"/>
          </a:p>
        </p:txBody>
      </p:sp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Le curve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3581400" cy="4114800"/>
          </a:xfrm>
        </p:spPr>
        <p:txBody>
          <a:bodyPr/>
          <a:lstStyle/>
          <a:p>
            <a:r>
              <a:rPr lang="it-IT" altLang="it-IT" sz="2400">
                <a:solidFill>
                  <a:srgbClr val="000000"/>
                </a:solidFill>
                <a:latin typeface="Verdana" panose="020B0604030504040204" pitchFamily="34" charset="0"/>
              </a:rPr>
              <a:t>Combinando le curve di domanda e offerta in un grafico si ha il grafico del mercato</a:t>
            </a:r>
          </a:p>
          <a:p>
            <a:pPr lvl="1"/>
            <a:r>
              <a:rPr lang="it-IT" altLang="it-IT" sz="2000">
                <a:solidFill>
                  <a:srgbClr val="000000"/>
                </a:solidFill>
                <a:latin typeface="Verdana" panose="020B0604030504040204" pitchFamily="34" charset="0"/>
              </a:rPr>
              <a:t>La pendenza negativa indica la legge di domanda</a:t>
            </a:r>
          </a:p>
          <a:p>
            <a:pPr lvl="1"/>
            <a:r>
              <a:rPr lang="it-IT" altLang="it-IT" sz="2000">
                <a:solidFill>
                  <a:srgbClr val="000000"/>
                </a:solidFill>
                <a:latin typeface="Verdana" panose="020B0604030504040204" pitchFamily="34" charset="0"/>
              </a:rPr>
              <a:t>La pendenza positiva indica la legge di offerta</a:t>
            </a:r>
          </a:p>
        </p:txBody>
      </p:sp>
      <p:pic>
        <p:nvPicPr>
          <p:cNvPr id="190468" name="Picture 4" descr="MkEq31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905000"/>
            <a:ext cx="4038600" cy="388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1067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0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0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0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0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0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0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0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0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67" grpId="0" build="p" bldLvl="2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9C63-59FC-4BC0-8928-DA2E29AE2A75}" type="slidenum">
              <a:rPr lang="it-IT" altLang="it-IT"/>
              <a:pPr/>
              <a:t>36</a:t>
            </a:fld>
            <a:endParaRPr lang="it-IT" altLang="it-IT"/>
          </a:p>
        </p:txBody>
      </p:sp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Equazioni di domanda e offerta</a:t>
            </a:r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altLang="it-IT" sz="2800" i="1"/>
              <a:t>Q</a:t>
            </a:r>
            <a:r>
              <a:rPr lang="it-IT" altLang="it-IT" sz="2800" i="1" baseline="30000"/>
              <a:t>d</a:t>
            </a:r>
            <a:r>
              <a:rPr lang="it-IT" altLang="it-IT" sz="2800" i="1"/>
              <a:t>=0</a:t>
            </a:r>
            <a:r>
              <a:rPr lang="it-IT" altLang="it-IT" sz="2800"/>
              <a:t> </a:t>
            </a:r>
            <a:r>
              <a:rPr lang="it-IT" altLang="it-IT" sz="2800">
                <a:sym typeface="Symbol" panose="05050102010706020507" pitchFamily="18" charset="2"/>
              </a:rPr>
              <a:t></a:t>
            </a:r>
            <a:r>
              <a:rPr lang="it-IT" altLang="it-IT" sz="2800" i="1">
                <a:sym typeface="Symbol" panose="05050102010706020507" pitchFamily="18" charset="2"/>
              </a:rPr>
              <a:t>p</a:t>
            </a:r>
            <a:r>
              <a:rPr lang="it-IT" altLang="it-IT" sz="2800">
                <a:sym typeface="Symbol" panose="05050102010706020507" pitchFamily="18" charset="2"/>
              </a:rPr>
              <a:t>=90</a:t>
            </a:r>
          </a:p>
          <a:p>
            <a:r>
              <a:rPr lang="it-IT" altLang="it-IT" sz="2800">
                <a:sym typeface="Symbol" panose="05050102010706020507" pitchFamily="18" charset="2"/>
              </a:rPr>
              <a:t> </a:t>
            </a:r>
            <a:r>
              <a:rPr lang="it-IT" altLang="it-IT" sz="2800">
                <a:latin typeface="Symbol" panose="05050102010706020507" pitchFamily="18" charset="2"/>
                <a:sym typeface="Symbol" panose="05050102010706020507" pitchFamily="18" charset="2"/>
              </a:rPr>
              <a:t>D</a:t>
            </a:r>
            <a:r>
              <a:rPr lang="it-IT" altLang="it-IT" sz="2800" i="1">
                <a:sym typeface="Symbol" panose="05050102010706020507" pitchFamily="18" charset="2"/>
              </a:rPr>
              <a:t>p/</a:t>
            </a:r>
            <a:r>
              <a:rPr lang="it-IT" altLang="it-IT" sz="2800">
                <a:latin typeface="Symbol" panose="05050102010706020507" pitchFamily="18" charset="2"/>
                <a:sym typeface="Symbol" panose="05050102010706020507" pitchFamily="18" charset="2"/>
              </a:rPr>
              <a:t>D</a:t>
            </a:r>
            <a:r>
              <a:rPr lang="it-IT" altLang="it-IT" sz="2800" i="1">
                <a:sym typeface="Symbol" panose="05050102010706020507" pitchFamily="18" charset="2"/>
              </a:rPr>
              <a:t>Q</a:t>
            </a:r>
            <a:r>
              <a:rPr lang="it-IT" altLang="it-IT" sz="2800" i="1" baseline="30000">
                <a:sym typeface="Symbol" panose="05050102010706020507" pitchFamily="18" charset="2"/>
              </a:rPr>
              <a:t>d</a:t>
            </a:r>
            <a:r>
              <a:rPr lang="it-IT" altLang="it-IT" sz="2800">
                <a:sym typeface="Symbol" panose="05050102010706020507" pitchFamily="18" charset="2"/>
              </a:rPr>
              <a:t>=1/10</a:t>
            </a:r>
          </a:p>
          <a:p>
            <a:r>
              <a:rPr lang="it-IT" altLang="it-IT" sz="2800" i="1">
                <a:sym typeface="Symbol" panose="05050102010706020507" pitchFamily="18" charset="2"/>
              </a:rPr>
              <a:t>p</a:t>
            </a:r>
            <a:r>
              <a:rPr lang="it-IT" altLang="it-IT" sz="2800">
                <a:sym typeface="Symbol" panose="05050102010706020507" pitchFamily="18" charset="2"/>
              </a:rPr>
              <a:t>=90-1/10</a:t>
            </a:r>
            <a:r>
              <a:rPr lang="it-IT" altLang="it-IT" sz="2800" i="1">
                <a:sym typeface="Symbol" panose="05050102010706020507" pitchFamily="18" charset="2"/>
              </a:rPr>
              <a:t>Q</a:t>
            </a:r>
            <a:r>
              <a:rPr lang="it-IT" altLang="it-IT" sz="2800" i="1" baseline="30000">
                <a:sym typeface="Symbol" panose="05050102010706020507" pitchFamily="18" charset="2"/>
              </a:rPr>
              <a:t>d</a:t>
            </a:r>
            <a:endParaRPr lang="it-IT" altLang="it-IT" sz="2800" i="1">
              <a:sym typeface="Symbol" panose="05050102010706020507" pitchFamily="18" charset="2"/>
            </a:endParaRPr>
          </a:p>
          <a:p>
            <a:r>
              <a:rPr lang="it-IT" altLang="it-IT" sz="2800" i="1">
                <a:sym typeface="Symbol" panose="05050102010706020507" pitchFamily="18" charset="2"/>
              </a:rPr>
              <a:t>Q</a:t>
            </a:r>
            <a:r>
              <a:rPr lang="it-IT" altLang="it-IT" sz="2800" i="1" baseline="30000">
                <a:sym typeface="Symbol" panose="05050102010706020507" pitchFamily="18" charset="2"/>
              </a:rPr>
              <a:t>d</a:t>
            </a:r>
            <a:r>
              <a:rPr lang="it-IT" altLang="it-IT" sz="2800" i="1">
                <a:sym typeface="Symbol" panose="05050102010706020507" pitchFamily="18" charset="2"/>
              </a:rPr>
              <a:t>=</a:t>
            </a:r>
            <a:r>
              <a:rPr lang="it-IT" altLang="it-IT" sz="2800">
                <a:sym typeface="Symbol" panose="05050102010706020507" pitchFamily="18" charset="2"/>
              </a:rPr>
              <a:t>900-10</a:t>
            </a:r>
            <a:r>
              <a:rPr lang="it-IT" altLang="it-IT" sz="2800" i="1">
                <a:sym typeface="Symbol" panose="05050102010706020507" pitchFamily="18" charset="2"/>
              </a:rPr>
              <a:t>p</a:t>
            </a:r>
          </a:p>
          <a:p>
            <a:r>
              <a:rPr lang="it-IT" altLang="it-IT" sz="2800" i="1">
                <a:sym typeface="Symbol" panose="05050102010706020507" pitchFamily="18" charset="2"/>
              </a:rPr>
              <a:t>Q</a:t>
            </a:r>
            <a:r>
              <a:rPr lang="it-IT" altLang="it-IT" sz="2800" i="1" baseline="30000">
                <a:sym typeface="Symbol" panose="05050102010706020507" pitchFamily="18" charset="2"/>
              </a:rPr>
              <a:t>s</a:t>
            </a:r>
            <a:r>
              <a:rPr lang="it-IT" altLang="it-IT" sz="2800">
                <a:sym typeface="Symbol" panose="05050102010706020507" pitchFamily="18" charset="2"/>
              </a:rPr>
              <a:t>=0 </a:t>
            </a:r>
            <a:r>
              <a:rPr lang="it-IT" altLang="it-IT" sz="2800" i="1">
                <a:sym typeface="Symbol" panose="05050102010706020507" pitchFamily="18" charset="2"/>
              </a:rPr>
              <a:t>p</a:t>
            </a:r>
            <a:r>
              <a:rPr lang="it-IT" altLang="it-IT" sz="2800">
                <a:sym typeface="Symbol" panose="05050102010706020507" pitchFamily="18" charset="2"/>
              </a:rPr>
              <a:t>=10</a:t>
            </a:r>
          </a:p>
          <a:p>
            <a:r>
              <a:rPr lang="it-IT" altLang="it-IT" sz="2800">
                <a:sym typeface="Symbol" panose="05050102010706020507" pitchFamily="18" charset="2"/>
              </a:rPr>
              <a:t> </a:t>
            </a:r>
            <a:r>
              <a:rPr lang="it-IT" altLang="it-IT" sz="2800">
                <a:latin typeface="Symbol" panose="05050102010706020507" pitchFamily="18" charset="2"/>
                <a:sym typeface="Symbol" panose="05050102010706020507" pitchFamily="18" charset="2"/>
              </a:rPr>
              <a:t>D</a:t>
            </a:r>
            <a:r>
              <a:rPr lang="it-IT" altLang="it-IT" sz="2800" i="1">
                <a:sym typeface="Symbol" panose="05050102010706020507" pitchFamily="18" charset="2"/>
              </a:rPr>
              <a:t>p/</a:t>
            </a:r>
            <a:r>
              <a:rPr lang="it-IT" altLang="it-IT" sz="2800">
                <a:latin typeface="Symbol" panose="05050102010706020507" pitchFamily="18" charset="2"/>
                <a:sym typeface="Symbol" panose="05050102010706020507" pitchFamily="18" charset="2"/>
              </a:rPr>
              <a:t>D</a:t>
            </a:r>
            <a:r>
              <a:rPr lang="it-IT" altLang="it-IT" sz="2800" i="1">
                <a:sym typeface="Symbol" panose="05050102010706020507" pitchFamily="18" charset="2"/>
              </a:rPr>
              <a:t>Q</a:t>
            </a:r>
            <a:r>
              <a:rPr lang="it-IT" altLang="it-IT" sz="2800" i="1" baseline="30000">
                <a:sym typeface="Symbol" panose="05050102010706020507" pitchFamily="18" charset="2"/>
              </a:rPr>
              <a:t>s</a:t>
            </a:r>
            <a:r>
              <a:rPr lang="it-IT" altLang="it-IT" sz="2800">
                <a:sym typeface="Symbol" panose="05050102010706020507" pitchFamily="18" charset="2"/>
              </a:rPr>
              <a:t>=1/10</a:t>
            </a:r>
          </a:p>
          <a:p>
            <a:r>
              <a:rPr lang="it-IT" altLang="it-IT" sz="2800" i="1">
                <a:sym typeface="Symbol" panose="05050102010706020507" pitchFamily="18" charset="2"/>
              </a:rPr>
              <a:t>p</a:t>
            </a:r>
            <a:r>
              <a:rPr lang="it-IT" altLang="it-IT" sz="2800">
                <a:sym typeface="Symbol" panose="05050102010706020507" pitchFamily="18" charset="2"/>
              </a:rPr>
              <a:t>=10+1/10</a:t>
            </a:r>
            <a:r>
              <a:rPr lang="it-IT" altLang="it-IT" sz="2800" i="1">
                <a:sym typeface="Symbol" panose="05050102010706020507" pitchFamily="18" charset="2"/>
              </a:rPr>
              <a:t>Q</a:t>
            </a:r>
            <a:r>
              <a:rPr lang="it-IT" altLang="it-IT" sz="2800" i="1" baseline="30000">
                <a:sym typeface="Symbol" panose="05050102010706020507" pitchFamily="18" charset="2"/>
              </a:rPr>
              <a:t>s</a:t>
            </a:r>
            <a:endParaRPr lang="it-IT" altLang="it-IT" sz="2800" i="1">
              <a:sym typeface="Symbol" panose="05050102010706020507" pitchFamily="18" charset="2"/>
            </a:endParaRPr>
          </a:p>
          <a:p>
            <a:r>
              <a:rPr lang="it-IT" altLang="it-IT" sz="2800" i="1">
                <a:sym typeface="Symbol" panose="05050102010706020507" pitchFamily="18" charset="2"/>
              </a:rPr>
              <a:t>Q</a:t>
            </a:r>
            <a:r>
              <a:rPr lang="it-IT" altLang="it-IT" sz="2800" i="1" baseline="30000">
                <a:sym typeface="Symbol" panose="05050102010706020507" pitchFamily="18" charset="2"/>
              </a:rPr>
              <a:t>s</a:t>
            </a:r>
            <a:r>
              <a:rPr lang="it-IT" altLang="it-IT" sz="2800">
                <a:sym typeface="Symbol" panose="05050102010706020507" pitchFamily="18" charset="2"/>
              </a:rPr>
              <a:t>=-100+10</a:t>
            </a:r>
            <a:r>
              <a:rPr lang="it-IT" altLang="it-IT" sz="2800" i="1">
                <a:sym typeface="Symbol" panose="05050102010706020507" pitchFamily="18" charset="2"/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2452163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8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8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8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8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8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8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8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8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8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8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86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86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86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86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86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86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659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164EE-F2AA-4616-BB2A-5DCE909EF362}" type="slidenum">
              <a:rPr lang="it-IT" altLang="it-IT"/>
              <a:pPr/>
              <a:t>37</a:t>
            </a:fld>
            <a:endParaRPr lang="it-IT" altLang="it-IT"/>
          </a:p>
        </p:txBody>
      </p:sp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L’equilibrio tra le curve</a:t>
            </a:r>
          </a:p>
        </p:txBody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3962400" cy="41148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it-IT" altLang="it-IT" sz="2400">
                <a:solidFill>
                  <a:srgbClr val="000000"/>
                </a:solidFill>
                <a:latin typeface="Verdana" panose="020B0604030504040204" pitchFamily="34" charset="0"/>
              </a:rPr>
              <a:t>Questo grafico mostra l’equilibrio della domanda e dell’offerta. </a:t>
            </a:r>
          </a:p>
          <a:p>
            <a:pPr>
              <a:lnSpc>
                <a:spcPct val="90000"/>
              </a:lnSpc>
            </a:pPr>
            <a:r>
              <a:rPr lang="it-IT" altLang="it-IT" sz="2400">
                <a:solidFill>
                  <a:srgbClr val="000000"/>
                </a:solidFill>
                <a:latin typeface="Verdana" panose="020B0604030504040204" pitchFamily="34" charset="0"/>
              </a:rPr>
              <a:t>L’equilibrio si ha nel punto in cui la curva di domanda incrocia la curva di offerta. </a:t>
            </a:r>
          </a:p>
          <a:p>
            <a:pPr>
              <a:lnSpc>
                <a:spcPct val="90000"/>
              </a:lnSpc>
            </a:pPr>
            <a:r>
              <a:rPr lang="it-IT" altLang="it-IT" sz="2400">
                <a:solidFill>
                  <a:srgbClr val="000000"/>
                </a:solidFill>
                <a:latin typeface="Verdana" panose="020B0604030504040204" pitchFamily="34" charset="0"/>
              </a:rPr>
              <a:t>In questo punto il prezzo è 50 e le quantità domandata e offerta sono 400.</a:t>
            </a:r>
            <a:r>
              <a:rPr lang="it-IT" altLang="it-IT" sz="2800">
                <a:solidFill>
                  <a:srgbClr val="000000"/>
                </a:solidFill>
                <a:latin typeface="Verdana" panose="020B0604030504040204" pitchFamily="34" charset="0"/>
              </a:rPr>
              <a:t> </a:t>
            </a:r>
            <a:endParaRPr lang="it-IT" altLang="it-IT" sz="2800"/>
          </a:p>
        </p:txBody>
      </p:sp>
      <p:pic>
        <p:nvPicPr>
          <p:cNvPr id="191492" name="Picture 4" descr="MkEq32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981200"/>
            <a:ext cx="3886200" cy="373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7579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1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1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1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1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1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1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1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1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491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63CAF-D4E3-4C11-8370-B8E8321BAFB6}" type="slidenum">
              <a:rPr lang="it-IT" altLang="it-IT"/>
              <a:pPr/>
              <a:t>38</a:t>
            </a:fld>
            <a:endParaRPr lang="it-IT" altLang="it-IT"/>
          </a:p>
        </p:txBody>
      </p:sp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Soluzione algebrica del modello</a:t>
            </a:r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altLang="it-IT" i="1"/>
              <a:t>Q</a:t>
            </a:r>
            <a:r>
              <a:rPr lang="it-IT" altLang="it-IT" i="1" baseline="30000"/>
              <a:t>d</a:t>
            </a:r>
            <a:r>
              <a:rPr lang="it-IT" altLang="it-IT" i="1"/>
              <a:t>=</a:t>
            </a:r>
            <a:r>
              <a:rPr lang="it-IT" altLang="it-IT"/>
              <a:t>900-10</a:t>
            </a:r>
            <a:r>
              <a:rPr lang="it-IT" altLang="it-IT" i="1"/>
              <a:t>p</a:t>
            </a:r>
          </a:p>
          <a:p>
            <a:r>
              <a:rPr lang="it-IT" altLang="it-IT" i="1"/>
              <a:t>Q</a:t>
            </a:r>
            <a:r>
              <a:rPr lang="it-IT" altLang="it-IT" i="1" baseline="30000"/>
              <a:t>s</a:t>
            </a:r>
            <a:r>
              <a:rPr lang="it-IT" altLang="it-IT"/>
              <a:t>=-100+10</a:t>
            </a:r>
            <a:r>
              <a:rPr lang="it-IT" altLang="it-IT" i="1"/>
              <a:t>p</a:t>
            </a:r>
            <a:endParaRPr lang="it-IT" altLang="it-IT"/>
          </a:p>
          <a:p>
            <a:r>
              <a:rPr lang="it-IT" altLang="it-IT" i="1"/>
              <a:t>Q</a:t>
            </a:r>
            <a:r>
              <a:rPr lang="it-IT" altLang="it-IT" i="1" baseline="30000"/>
              <a:t>d</a:t>
            </a:r>
            <a:r>
              <a:rPr lang="it-IT" altLang="it-IT" i="1"/>
              <a:t>=Q</a:t>
            </a:r>
            <a:r>
              <a:rPr lang="it-IT" altLang="it-IT" i="1" baseline="30000"/>
              <a:t>s</a:t>
            </a:r>
          </a:p>
          <a:p>
            <a:r>
              <a:rPr lang="it-IT" altLang="it-IT"/>
              <a:t>900-10</a:t>
            </a:r>
            <a:r>
              <a:rPr lang="it-IT" altLang="it-IT" i="1"/>
              <a:t>p </a:t>
            </a:r>
            <a:r>
              <a:rPr lang="it-IT" altLang="it-IT"/>
              <a:t>=</a:t>
            </a:r>
            <a:r>
              <a:rPr lang="it-IT" altLang="it-IT" i="1"/>
              <a:t> -</a:t>
            </a:r>
            <a:r>
              <a:rPr lang="it-IT" altLang="it-IT"/>
              <a:t>100+10</a:t>
            </a:r>
            <a:r>
              <a:rPr lang="it-IT" altLang="it-IT" i="1"/>
              <a:t>p</a:t>
            </a:r>
          </a:p>
          <a:p>
            <a:r>
              <a:rPr lang="it-IT" altLang="it-IT"/>
              <a:t>1000=20</a:t>
            </a:r>
            <a:r>
              <a:rPr lang="it-IT" altLang="it-IT" i="1"/>
              <a:t>p</a:t>
            </a:r>
            <a:endParaRPr lang="it-IT" altLang="it-IT"/>
          </a:p>
          <a:p>
            <a:r>
              <a:rPr lang="it-IT" altLang="it-IT" i="1"/>
              <a:t>p=</a:t>
            </a:r>
            <a:r>
              <a:rPr lang="it-IT" altLang="it-IT"/>
              <a:t>50</a:t>
            </a:r>
          </a:p>
          <a:p>
            <a:r>
              <a:rPr lang="it-IT" altLang="it-IT" i="1"/>
              <a:t>Q</a:t>
            </a:r>
            <a:r>
              <a:rPr lang="it-IT" altLang="it-IT" i="1" baseline="30000"/>
              <a:t>d</a:t>
            </a:r>
            <a:r>
              <a:rPr lang="it-IT" altLang="it-IT" i="1"/>
              <a:t>=Q</a:t>
            </a:r>
            <a:r>
              <a:rPr lang="it-IT" altLang="it-IT" i="1" baseline="30000"/>
              <a:t>s</a:t>
            </a:r>
            <a:r>
              <a:rPr lang="it-IT" altLang="it-IT"/>
              <a:t>=400</a:t>
            </a:r>
            <a:endParaRPr lang="it-IT" altLang="it-IT" i="1"/>
          </a:p>
        </p:txBody>
      </p:sp>
    </p:spTree>
    <p:extLst>
      <p:ext uri="{BB962C8B-B14F-4D97-AF65-F5344CB8AC3E}">
        <p14:creationId xmlns:p14="http://schemas.microsoft.com/office/powerpoint/2010/main" val="3586156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9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9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9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9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9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9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9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9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9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9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9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9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9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9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68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1A65F-9744-42A7-854B-D51317C6CF79}" type="slidenum">
              <a:rPr lang="it-IT" altLang="it-IT"/>
              <a:pPr/>
              <a:t>39</a:t>
            </a:fld>
            <a:endParaRPr lang="it-IT" altLang="it-IT"/>
          </a:p>
        </p:txBody>
      </p:sp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Auto-correzione</a:t>
            </a:r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it-IT" altLang="it-IT" sz="2800">
                <a:solidFill>
                  <a:srgbClr val="000000"/>
                </a:solidFill>
                <a:latin typeface="Verdana" panose="020B0604030504040204" pitchFamily="34" charset="0"/>
              </a:rPr>
              <a:t>Nei mercati è insito un meccanismo di auto-correzione: </a:t>
            </a:r>
          </a:p>
          <a:p>
            <a:pPr>
              <a:lnSpc>
                <a:spcPct val="90000"/>
              </a:lnSpc>
            </a:pPr>
            <a:r>
              <a:rPr lang="it-IT" altLang="it-IT" sz="2800">
                <a:solidFill>
                  <a:srgbClr val="000000"/>
                </a:solidFill>
                <a:latin typeface="Verdana" panose="020B0604030504040204" pitchFamily="34" charset="0"/>
              </a:rPr>
              <a:t>Se il mercato è in equilibrio, rimane lì</a:t>
            </a:r>
          </a:p>
          <a:p>
            <a:pPr>
              <a:lnSpc>
                <a:spcPct val="90000"/>
              </a:lnSpc>
            </a:pPr>
            <a:r>
              <a:rPr lang="it-IT" altLang="it-IT" sz="2800">
                <a:solidFill>
                  <a:srgbClr val="000000"/>
                </a:solidFill>
                <a:latin typeface="Verdana" panose="020B0604030504040204" pitchFamily="34" charset="0"/>
              </a:rPr>
              <a:t>Se il mercato non è in equilibrio si muove verso l’equilibrio. </a:t>
            </a:r>
          </a:p>
          <a:p>
            <a:pPr lvl="1">
              <a:lnSpc>
                <a:spcPct val="90000"/>
              </a:lnSpc>
            </a:pPr>
            <a:r>
              <a:rPr lang="it-IT" altLang="it-IT" sz="2400">
                <a:solidFill>
                  <a:srgbClr val="000000"/>
                </a:solidFill>
                <a:latin typeface="Verdana" panose="020B0604030504040204" pitchFamily="34" charset="0"/>
              </a:rPr>
              <a:t>Sotto l’equilibrio c’è eccesso di domanda.</a:t>
            </a:r>
          </a:p>
          <a:p>
            <a:pPr lvl="1">
              <a:lnSpc>
                <a:spcPct val="90000"/>
              </a:lnSpc>
            </a:pPr>
            <a:r>
              <a:rPr lang="it-IT" altLang="it-IT" sz="2400">
                <a:solidFill>
                  <a:srgbClr val="000000"/>
                </a:solidFill>
                <a:latin typeface="Verdana" panose="020B0604030504040204" pitchFamily="34" charset="0"/>
              </a:rPr>
              <a:t>Sopra l’equilibrio c’è eccesso di offerta.</a:t>
            </a:r>
          </a:p>
          <a:p>
            <a:pPr lvl="1">
              <a:lnSpc>
                <a:spcPct val="90000"/>
              </a:lnSpc>
            </a:pPr>
            <a:r>
              <a:rPr lang="it-IT" altLang="it-IT" sz="2400">
                <a:solidFill>
                  <a:srgbClr val="000000"/>
                </a:solidFill>
                <a:latin typeface="Verdana" panose="020B0604030504040204" pitchFamily="34" charset="0"/>
              </a:rPr>
              <a:t>Creando eccesso di offerta o di domanda, i prezzi non di equilibrio tendono a variare verso il prezzo di equilibrio.</a:t>
            </a:r>
          </a:p>
        </p:txBody>
      </p:sp>
    </p:spTree>
    <p:extLst>
      <p:ext uri="{BB962C8B-B14F-4D97-AF65-F5344CB8AC3E}">
        <p14:creationId xmlns:p14="http://schemas.microsoft.com/office/powerpoint/2010/main" val="4267434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2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2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2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2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2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2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2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2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2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2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2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2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5" grpId="0" build="p" bldLvl="2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D1F6-D4C4-46C6-B8A1-EE0E01C61ADF}" type="slidenum">
              <a:rPr lang="it-IT" altLang="it-IT"/>
              <a:pPr/>
              <a:t>4</a:t>
            </a:fld>
            <a:endParaRPr lang="it-IT" altLang="it-IT"/>
          </a:p>
        </p:txBody>
      </p:sp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La legge della domanda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it-IT" altLang="it-IT"/>
              <a:t>La legge della domanda dice che quando il prezzo di un bene aumenta la domanda diminuisce e viceversa</a:t>
            </a:r>
          </a:p>
          <a:p>
            <a:pPr lvl="1">
              <a:lnSpc>
                <a:spcPct val="90000"/>
              </a:lnSpc>
            </a:pPr>
            <a:r>
              <a:rPr lang="it-IT" altLang="it-IT"/>
              <a:t>Tuttavia altri fattori influenzano il consumo (il reddito, i gusti e i prezzi degli altri beni)</a:t>
            </a:r>
          </a:p>
          <a:p>
            <a:pPr>
              <a:lnSpc>
                <a:spcPct val="90000"/>
              </a:lnSpc>
            </a:pPr>
            <a:r>
              <a:rPr lang="it-IT" altLang="it-IT"/>
              <a:t>La legge della domanda può essere riformulata: </a:t>
            </a:r>
            <a:r>
              <a:rPr lang="it-IT" altLang="it-IT" i="1"/>
              <a:t>Tutte le altre cose rimanendo le stesse, </a:t>
            </a:r>
            <a:r>
              <a:rPr lang="it-IT" altLang="it-IT"/>
              <a:t>quando il prezzo cresce diminuisce la domanda ecc.</a:t>
            </a:r>
          </a:p>
        </p:txBody>
      </p:sp>
    </p:spTree>
    <p:extLst>
      <p:ext uri="{BB962C8B-B14F-4D97-AF65-F5344CB8AC3E}">
        <p14:creationId xmlns:p14="http://schemas.microsoft.com/office/powerpoint/2010/main" val="3660823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1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1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1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1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5" grpId="0" build="p" bldLvl="3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790DA-6E3A-4152-9840-68DD09CF6D42}" type="slidenum">
              <a:rPr lang="it-IT" altLang="it-IT"/>
              <a:pPr/>
              <a:t>40</a:t>
            </a:fld>
            <a:endParaRPr lang="it-IT" altLang="it-IT"/>
          </a:p>
        </p:txBody>
      </p:sp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Eccesso di domanda</a:t>
            </a:r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4343400" cy="46482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it-IT" altLang="it-IT" sz="2400">
                <a:solidFill>
                  <a:srgbClr val="000000"/>
                </a:solidFill>
                <a:latin typeface="Verdana" panose="020B0604030504040204" pitchFamily="34" charset="0"/>
              </a:rPr>
              <a:t>Un eccesso di domanda si verifica quando la quantità domandata è più alta della quantità offerta al prezzo corrente di mercato</a:t>
            </a:r>
            <a:r>
              <a:rPr lang="it-IT" altLang="it-IT" sz="2800">
                <a:solidFill>
                  <a:srgbClr val="000000"/>
                </a:solidFill>
                <a:latin typeface="Verdana" panose="020B0604030504040204" pitchFamily="34" charset="0"/>
              </a:rPr>
              <a:t>. </a:t>
            </a:r>
          </a:p>
          <a:p>
            <a:pPr lvl="1">
              <a:lnSpc>
                <a:spcPct val="90000"/>
              </a:lnSpc>
            </a:pPr>
            <a:r>
              <a:rPr lang="it-IT" altLang="it-IT" sz="2000">
                <a:solidFill>
                  <a:srgbClr val="000000"/>
                </a:solidFill>
                <a:latin typeface="Verdana" panose="020B0604030504040204" pitchFamily="34" charset="0"/>
              </a:rPr>
              <a:t>In questo caso il prezzo di mercato è 30.</a:t>
            </a:r>
          </a:p>
          <a:p>
            <a:pPr lvl="1">
              <a:lnSpc>
                <a:spcPct val="90000"/>
              </a:lnSpc>
            </a:pPr>
            <a:r>
              <a:rPr lang="it-IT" altLang="it-IT" sz="2000">
                <a:solidFill>
                  <a:srgbClr val="000000"/>
                </a:solidFill>
                <a:latin typeface="Verdana" panose="020B0604030504040204" pitchFamily="34" charset="0"/>
              </a:rPr>
              <a:t>La quantità offerta è 200 e quella domandata è 600. C’è una carenza di 400 videocassette. </a:t>
            </a:r>
          </a:p>
          <a:p>
            <a:pPr lvl="1">
              <a:lnSpc>
                <a:spcPct val="90000"/>
              </a:lnSpc>
            </a:pPr>
            <a:r>
              <a:rPr lang="it-IT" altLang="it-IT" sz="2000">
                <a:solidFill>
                  <a:srgbClr val="000000"/>
                </a:solidFill>
                <a:latin typeface="Verdana" panose="020B0604030504040204" pitchFamily="34" charset="0"/>
              </a:rPr>
              <a:t>La carenza di beni fa crescere il prezzo fino al livello di equilibrio di 50</a:t>
            </a:r>
            <a:endParaRPr lang="it-IT" altLang="it-IT" sz="2000"/>
          </a:p>
        </p:txBody>
      </p:sp>
      <p:pic>
        <p:nvPicPr>
          <p:cNvPr id="193540" name="Picture 4" descr="MkEq42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133600"/>
            <a:ext cx="3810000" cy="366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0478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3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3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3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3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3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3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3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3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39" grpId="0" build="p" bldLvl="2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29919-9E79-4233-B0B1-6E4954E7C70B}" type="slidenum">
              <a:rPr lang="it-IT" altLang="it-IT"/>
              <a:pPr/>
              <a:t>41</a:t>
            </a:fld>
            <a:endParaRPr lang="it-IT" altLang="it-IT"/>
          </a:p>
        </p:txBody>
      </p:sp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Eccesso di offerta</a:t>
            </a:r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4191000" cy="41148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it-IT" altLang="it-IT" sz="2400">
                <a:solidFill>
                  <a:srgbClr val="000000"/>
                </a:solidFill>
                <a:latin typeface="Verdana" panose="020B0604030504040204" pitchFamily="34" charset="0"/>
              </a:rPr>
              <a:t>Un eccesso di offerta si verifica se la quantità domandata è minore della quantità offerta al prezzo corrente.</a:t>
            </a:r>
            <a:r>
              <a:rPr lang="it-IT" altLang="it-IT" sz="2800">
                <a:solidFill>
                  <a:srgbClr val="000000"/>
                </a:solidFill>
                <a:latin typeface="Verdana" panose="020B0604030504040204" pitchFamily="34" charset="0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it-IT" altLang="it-IT" sz="2000">
                <a:solidFill>
                  <a:srgbClr val="000000"/>
                </a:solidFill>
                <a:latin typeface="Verdana" panose="020B0604030504040204" pitchFamily="34" charset="0"/>
              </a:rPr>
              <a:t>Un eccesso di offerta si verifica al prezzo di 70.</a:t>
            </a:r>
          </a:p>
          <a:p>
            <a:pPr lvl="1">
              <a:lnSpc>
                <a:spcPct val="90000"/>
              </a:lnSpc>
            </a:pPr>
            <a:r>
              <a:rPr lang="it-IT" altLang="it-IT" sz="2000">
                <a:solidFill>
                  <a:srgbClr val="000000"/>
                </a:solidFill>
                <a:latin typeface="Verdana" panose="020B0604030504040204" pitchFamily="34" charset="0"/>
              </a:rPr>
              <a:t>La quantità domandata è di 200 videocassette e quella offerta di 600, con un surplus invenduto di 400. </a:t>
            </a:r>
          </a:p>
          <a:p>
            <a:pPr lvl="1">
              <a:lnSpc>
                <a:spcPct val="90000"/>
              </a:lnSpc>
            </a:pPr>
            <a:r>
              <a:rPr lang="it-IT" altLang="it-IT" sz="2000">
                <a:solidFill>
                  <a:srgbClr val="000000"/>
                </a:solidFill>
                <a:latin typeface="Verdana" panose="020B0604030504040204" pitchFamily="34" charset="0"/>
              </a:rPr>
              <a:t>Il surplus fa diminuire il prezzo fino al livello di equilibrio di 50.</a:t>
            </a:r>
            <a:endParaRPr lang="it-IT" altLang="it-IT" sz="2000"/>
          </a:p>
        </p:txBody>
      </p:sp>
      <p:pic>
        <p:nvPicPr>
          <p:cNvPr id="194564" name="Picture 4" descr="MkEq43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905000"/>
            <a:ext cx="3886200" cy="373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2550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4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4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4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4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4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4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4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3" grpId="0" build="p" bldLvl="2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EA396-B71C-4801-A5FD-097A8CFC985A}" type="slidenum">
              <a:rPr lang="it-IT" altLang="it-IT"/>
              <a:pPr/>
              <a:t>42</a:t>
            </a:fld>
            <a:endParaRPr lang="it-IT" altLang="it-IT"/>
          </a:p>
        </p:txBody>
      </p:sp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Cosa, come e per chi</a:t>
            </a:r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altLang="it-IT" sz="2800"/>
              <a:t>Il meccanismo di mercato:</a:t>
            </a:r>
          </a:p>
          <a:p>
            <a:pPr lvl="1"/>
            <a:r>
              <a:rPr lang="it-IT" altLang="it-IT" sz="2000"/>
              <a:t>Cosa: la ricerca del profitto da parte delle imprese porta a rispondere alla domanda “cosa” produrre. Se c’è eccesso di domanda la produzione aumenta e viceversa.</a:t>
            </a:r>
          </a:p>
          <a:p>
            <a:pPr lvl="1"/>
            <a:r>
              <a:rPr lang="it-IT" altLang="it-IT" sz="2000"/>
              <a:t>Come: stesso meccanismo - se c’è eccesso di domanda di lavoro e i salari salgono, le imprese utilizzeranno tecnologie che usano più capitale e meno lavoro</a:t>
            </a:r>
          </a:p>
          <a:p>
            <a:pPr lvl="1"/>
            <a:r>
              <a:rPr lang="it-IT" altLang="it-IT" sz="2000"/>
              <a:t>Per chi: dipende dalla domanda e dall’offerta dei fattori di produzione. Se si possiede un fattore con un alto prezzo si avrà un alto reddito e si comanderà un alto consumo e viceversa.</a:t>
            </a:r>
          </a:p>
          <a:p>
            <a:pPr lvl="2"/>
            <a:r>
              <a:rPr lang="it-IT" altLang="it-IT" sz="1800"/>
              <a:t>Questo meccanismo non sempre è equo, né democratico (non rispetta il principio “one man one vote”)</a:t>
            </a:r>
          </a:p>
        </p:txBody>
      </p:sp>
    </p:spTree>
    <p:extLst>
      <p:ext uri="{BB962C8B-B14F-4D97-AF65-F5344CB8AC3E}">
        <p14:creationId xmlns:p14="http://schemas.microsoft.com/office/powerpoint/2010/main" val="29713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5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5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5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5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5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5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5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5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5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5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87" grpId="0" build="p" bldLvl="3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28026-E9BA-462C-A60F-B28892D70C9C}" type="slidenum">
              <a:rPr lang="it-IT" altLang="it-IT"/>
              <a:pPr/>
              <a:t>5</a:t>
            </a:fld>
            <a:endParaRPr lang="it-IT" altLang="it-IT"/>
          </a:p>
        </p:txBody>
      </p:sp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Una definizione più precisa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it-IT" altLang="it-IT" sz="2800">
                <a:solidFill>
                  <a:srgbClr val="000000"/>
                </a:solidFill>
                <a:latin typeface="Verdana" panose="020B0604030504040204" pitchFamily="34" charset="0"/>
              </a:rPr>
              <a:t>La domanda è la volontà e la capacità di comprare una serie di quantità di un bene ad una serie di prezzi, durante un certo periodo di tempo Tre punti: </a:t>
            </a:r>
          </a:p>
          <a:p>
            <a:pPr>
              <a:lnSpc>
                <a:spcPct val="90000"/>
              </a:lnSpc>
            </a:pPr>
            <a:r>
              <a:rPr lang="it-IT" altLang="it-IT" sz="2800">
                <a:solidFill>
                  <a:srgbClr val="000000"/>
                </a:solidFill>
                <a:latin typeface="Verdana" panose="020B0604030504040204" pitchFamily="34" charset="0"/>
              </a:rPr>
              <a:t>Volontà e capacità. </a:t>
            </a:r>
          </a:p>
          <a:p>
            <a:pPr>
              <a:lnSpc>
                <a:spcPct val="90000"/>
              </a:lnSpc>
            </a:pPr>
            <a:r>
              <a:rPr lang="it-IT" altLang="it-IT" sz="2800">
                <a:solidFill>
                  <a:srgbClr val="000000"/>
                </a:solidFill>
                <a:latin typeface="Verdana" panose="020B0604030504040204" pitchFamily="34" charset="0"/>
              </a:rPr>
              <a:t>Serie di quantità e di prezzi.</a:t>
            </a:r>
          </a:p>
          <a:p>
            <a:pPr lvl="1">
              <a:lnSpc>
                <a:spcPct val="90000"/>
              </a:lnSpc>
            </a:pPr>
            <a:r>
              <a:rPr lang="it-IT" altLang="it-IT" sz="2400">
                <a:solidFill>
                  <a:srgbClr val="000000"/>
                </a:solidFill>
                <a:latin typeface="Verdana" panose="020B0604030504040204" pitchFamily="34" charset="0"/>
              </a:rPr>
              <a:t>Ad ogni prezzo corrisponde una distinta quantità </a:t>
            </a:r>
          </a:p>
          <a:p>
            <a:pPr>
              <a:lnSpc>
                <a:spcPct val="90000"/>
              </a:lnSpc>
            </a:pPr>
            <a:r>
              <a:rPr lang="it-IT" altLang="it-IT" sz="2800">
                <a:solidFill>
                  <a:srgbClr val="000000"/>
                </a:solidFill>
                <a:latin typeface="Verdana" panose="020B0604030504040204" pitchFamily="34" charset="0"/>
              </a:rPr>
              <a:t>Un determinato periodo di tempo.</a:t>
            </a:r>
            <a:endParaRPr lang="it-IT" altLang="it-IT" sz="2800"/>
          </a:p>
        </p:txBody>
      </p:sp>
    </p:spTree>
    <p:extLst>
      <p:ext uri="{BB962C8B-B14F-4D97-AF65-F5344CB8AC3E}">
        <p14:creationId xmlns:p14="http://schemas.microsoft.com/office/powerpoint/2010/main" val="657229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2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2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2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2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2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2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2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2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39" grpId="0" build="p" bldLvl="2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46517-7A02-44A4-9BFF-64430884DC8A}" type="slidenum">
              <a:rPr lang="it-IT" altLang="it-IT"/>
              <a:pPr/>
              <a:t>6</a:t>
            </a:fld>
            <a:endParaRPr lang="it-IT" altLang="it-IT"/>
          </a:p>
        </p:txBody>
      </p:sp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Il prezzo di domanda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696200" cy="4038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altLang="it-IT" sz="2400" dirty="0">
                <a:solidFill>
                  <a:srgbClr val="000000"/>
                </a:solidFill>
                <a:latin typeface="Verdana" panose="020B0604030504040204" pitchFamily="34" charset="0"/>
              </a:rPr>
              <a:t>Il prezzo di domanda è il prezzo </a:t>
            </a:r>
            <a:r>
              <a:rPr lang="it-IT" altLang="it-IT" sz="2400" b="1" dirty="0">
                <a:solidFill>
                  <a:srgbClr val="000000"/>
                </a:solidFill>
                <a:latin typeface="Verdana" panose="020B0604030504040204" pitchFamily="34" charset="0"/>
              </a:rPr>
              <a:t>massimo</a:t>
            </a:r>
            <a:r>
              <a:rPr lang="it-IT" altLang="it-IT" sz="2400" dirty="0">
                <a:solidFill>
                  <a:srgbClr val="000000"/>
                </a:solidFill>
                <a:latin typeface="Verdana" panose="020B0604030504040204" pitchFamily="34" charset="0"/>
              </a:rPr>
              <a:t> che il compratore vuole e può pagare per una data quantità di un bene</a:t>
            </a:r>
          </a:p>
          <a:p>
            <a:pPr lvl="1">
              <a:lnSpc>
                <a:spcPct val="90000"/>
              </a:lnSpc>
            </a:pPr>
            <a:r>
              <a:rPr lang="it-IT" altLang="it-IT" sz="2000" dirty="0">
                <a:solidFill>
                  <a:srgbClr val="000000"/>
                </a:solidFill>
                <a:latin typeface="Verdana" panose="020B0604030504040204" pitchFamily="34" charset="0"/>
              </a:rPr>
              <a:t>Si noti la parola massimo</a:t>
            </a:r>
          </a:p>
          <a:p>
            <a:pPr lvl="1">
              <a:lnSpc>
                <a:spcPct val="90000"/>
              </a:lnSpc>
            </a:pPr>
            <a:r>
              <a:rPr lang="it-IT" altLang="it-IT" sz="2000" dirty="0">
                <a:solidFill>
                  <a:srgbClr val="000000"/>
                </a:solidFill>
                <a:latin typeface="Verdana" panose="020B0604030504040204" pitchFamily="34" charset="0"/>
              </a:rPr>
              <a:t>I compratori sarebbero felici di comprare quella quantità ad un prezzo più basso e più felici ancora di averla gratis</a:t>
            </a:r>
          </a:p>
          <a:p>
            <a:pPr>
              <a:lnSpc>
                <a:spcPct val="90000"/>
              </a:lnSpc>
            </a:pPr>
            <a:r>
              <a:rPr lang="it-IT" altLang="it-IT" sz="2400" dirty="0">
                <a:solidFill>
                  <a:srgbClr val="000000"/>
                </a:solidFill>
                <a:latin typeface="Verdana" panose="020B0604030504040204" pitchFamily="34" charset="0"/>
              </a:rPr>
              <a:t>Quindi ciò che ci interessa è la quantità che sono disposti a comprare ad un determinato prezzo, visto che non possono avere il bene </a:t>
            </a:r>
            <a:r>
              <a:rPr lang="it-IT" altLang="it-IT" sz="24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gratuitamente.</a:t>
            </a:r>
            <a:endParaRPr lang="it-IT" altLang="it-IT" sz="24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>
              <a:lnSpc>
                <a:spcPct val="90000"/>
              </a:lnSpc>
            </a:pPr>
            <a:endParaRPr lang="it-IT" altLang="it-IT" sz="2800" dirty="0"/>
          </a:p>
        </p:txBody>
      </p:sp>
    </p:spTree>
    <p:extLst>
      <p:ext uri="{BB962C8B-B14F-4D97-AF65-F5344CB8AC3E}">
        <p14:creationId xmlns:p14="http://schemas.microsoft.com/office/powerpoint/2010/main" val="393579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3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3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3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3" grpId="0" build="p" bldLvl="2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1254D-57F2-4BC2-AB3F-E53546B4B169}" type="slidenum">
              <a:rPr lang="it-IT" altLang="it-IT"/>
              <a:pPr/>
              <a:t>7</a:t>
            </a:fld>
            <a:endParaRPr lang="it-IT" altLang="it-IT"/>
          </a:p>
        </p:txBody>
      </p:sp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La quantità domandata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1200" y="1714500"/>
            <a:ext cx="7772400" cy="41148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it-IT" altLang="it-IT" sz="2800">
                <a:solidFill>
                  <a:srgbClr val="000000"/>
                </a:solidFill>
                <a:latin typeface="Verdana" panose="020B0604030504040204" pitchFamily="34" charset="0"/>
              </a:rPr>
              <a:t>La quantità domandata è la specifica quantità di un bene che i compratori vogliono e possono comprare ad un dato prezzo </a:t>
            </a:r>
          </a:p>
          <a:p>
            <a:pPr lvl="1">
              <a:lnSpc>
                <a:spcPct val="90000"/>
              </a:lnSpc>
            </a:pPr>
            <a:r>
              <a:rPr lang="it-IT" altLang="it-IT" sz="2400">
                <a:solidFill>
                  <a:srgbClr val="000000"/>
                </a:solidFill>
                <a:latin typeface="Verdana" panose="020B0604030504040204" pitchFamily="34" charset="0"/>
              </a:rPr>
              <a:t>Il prezzo e la quantità sono due numeri collegati tra loro.</a:t>
            </a:r>
          </a:p>
          <a:p>
            <a:pPr>
              <a:lnSpc>
                <a:spcPct val="90000"/>
              </a:lnSpc>
            </a:pPr>
            <a:r>
              <a:rPr lang="it-IT" altLang="it-IT" sz="2800">
                <a:solidFill>
                  <a:srgbClr val="000000"/>
                </a:solidFill>
                <a:latin typeface="Verdana" panose="020B0604030504040204" pitchFamily="34" charset="0"/>
              </a:rPr>
              <a:t>La quantità domandata non è la stessa cosa della domanda. </a:t>
            </a:r>
          </a:p>
          <a:p>
            <a:pPr lvl="1">
              <a:lnSpc>
                <a:spcPct val="90000"/>
              </a:lnSpc>
            </a:pPr>
            <a:r>
              <a:rPr lang="it-IT" altLang="it-IT" sz="2400">
                <a:solidFill>
                  <a:srgbClr val="000000"/>
                </a:solidFill>
                <a:latin typeface="Verdana" panose="020B0604030504040204" pitchFamily="34" charset="0"/>
              </a:rPr>
              <a:t>La domanda è l’intera serie dei prezzi e quantità collegati tra loro a due a due. </a:t>
            </a:r>
          </a:p>
          <a:p>
            <a:pPr lvl="1">
              <a:lnSpc>
                <a:spcPct val="90000"/>
              </a:lnSpc>
            </a:pPr>
            <a:r>
              <a:rPr lang="it-IT" altLang="it-IT" sz="2400">
                <a:solidFill>
                  <a:srgbClr val="000000"/>
                </a:solidFill>
                <a:latin typeface="Verdana" panose="020B0604030504040204" pitchFamily="34" charset="0"/>
              </a:rPr>
              <a:t>La quantità domandata è </a:t>
            </a:r>
            <a:r>
              <a:rPr lang="it-IT" altLang="it-IT" sz="2400" b="1">
                <a:solidFill>
                  <a:srgbClr val="000000"/>
                </a:solidFill>
                <a:latin typeface="Verdana" panose="020B0604030504040204" pitchFamily="34" charset="0"/>
              </a:rPr>
              <a:t>una </a:t>
            </a:r>
            <a:r>
              <a:rPr lang="it-IT" altLang="it-IT" sz="2400">
                <a:solidFill>
                  <a:srgbClr val="000000"/>
                </a:solidFill>
                <a:latin typeface="Verdana" panose="020B0604030504040204" pitchFamily="34" charset="0"/>
              </a:rPr>
              <a:t>specifica quantità collegata ad </a:t>
            </a:r>
            <a:r>
              <a:rPr lang="it-IT" altLang="it-IT" sz="2400" b="1">
                <a:solidFill>
                  <a:srgbClr val="000000"/>
                </a:solidFill>
                <a:latin typeface="Verdana" panose="020B0604030504040204" pitchFamily="34" charset="0"/>
              </a:rPr>
              <a:t>uno </a:t>
            </a:r>
            <a:r>
              <a:rPr lang="it-IT" altLang="it-IT" sz="2400">
                <a:solidFill>
                  <a:srgbClr val="000000"/>
                </a:solidFill>
                <a:latin typeface="Verdana" panose="020B0604030504040204" pitchFamily="34" charset="0"/>
              </a:rPr>
              <a:t>specifico prezzo.</a:t>
            </a:r>
            <a:endParaRPr lang="it-IT" altLang="it-IT" sz="2400"/>
          </a:p>
        </p:txBody>
      </p:sp>
    </p:spTree>
    <p:extLst>
      <p:ext uri="{BB962C8B-B14F-4D97-AF65-F5344CB8AC3E}">
        <p14:creationId xmlns:p14="http://schemas.microsoft.com/office/powerpoint/2010/main" val="2005373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4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4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4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4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4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4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4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4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7" grpId="0" build="p" bldLvl="2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A2231-E87E-45C7-BEF7-7166A46F6DA5}" type="slidenum">
              <a:rPr lang="it-IT" altLang="it-IT"/>
              <a:pPr/>
              <a:t>8</a:t>
            </a:fld>
            <a:endParaRPr lang="it-IT" altLang="it-IT"/>
          </a:p>
        </p:txBody>
      </p:sp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La scheda di domanda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4707596"/>
            <a:ext cx="7823200" cy="1809750"/>
          </a:xfrm>
        </p:spPr>
        <p:txBody>
          <a:bodyPr>
            <a:normAutofit/>
          </a:bodyPr>
          <a:lstStyle/>
          <a:p>
            <a:r>
              <a:rPr lang="it-IT" altLang="it-IT" sz="2400" dirty="0"/>
              <a:t>Questa tabella è una scheda di domanda che presenta la relazione tra una serie di prezzi e una serie di quantità (tutto il resto rimanendo uguale o </a:t>
            </a:r>
            <a:r>
              <a:rPr lang="it-IT" altLang="it-IT" sz="2400" i="1" dirty="0" err="1"/>
              <a:t>ceteris</a:t>
            </a:r>
            <a:r>
              <a:rPr lang="it-IT" altLang="it-IT" sz="2400" i="1" dirty="0"/>
              <a:t> </a:t>
            </a:r>
            <a:r>
              <a:rPr lang="it-IT" altLang="it-IT" sz="2400" i="1" dirty="0" err="1"/>
              <a:t>paribus</a:t>
            </a:r>
            <a:r>
              <a:rPr lang="it-IT" altLang="it-IT" sz="2400" i="1" dirty="0"/>
              <a:t>)</a:t>
            </a:r>
            <a:endParaRPr lang="it-IT" altLang="it-IT" sz="2400" dirty="0"/>
          </a:p>
        </p:txBody>
      </p:sp>
      <p:pic>
        <p:nvPicPr>
          <p:cNvPr id="145412" name="Picture 4" descr="MkDm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1709693"/>
            <a:ext cx="3189287" cy="2849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2978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5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5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A506D-B521-496F-AC7E-AA19104F7603}" type="slidenum">
              <a:rPr lang="it-IT" altLang="it-IT"/>
              <a:pPr/>
              <a:t>9</a:t>
            </a:fld>
            <a:endParaRPr lang="it-IT" altLang="it-IT"/>
          </a:p>
        </p:txBody>
      </p:sp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772400" cy="1143000"/>
          </a:xfrm>
        </p:spPr>
        <p:txBody>
          <a:bodyPr/>
          <a:lstStyle/>
          <a:p>
            <a:r>
              <a:rPr lang="it-IT" altLang="it-IT"/>
              <a:t>La curva di domanda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157932"/>
            <a:ext cx="7670800" cy="2286000"/>
          </a:xfrm>
        </p:spPr>
        <p:txBody>
          <a:bodyPr/>
          <a:lstStyle/>
          <a:p>
            <a:r>
              <a:rPr lang="it-IT" altLang="it-IT" sz="2400" dirty="0">
                <a:solidFill>
                  <a:srgbClr val="000000"/>
                </a:solidFill>
                <a:latin typeface="Verdana" panose="020B0604030504040204" pitchFamily="34" charset="0"/>
              </a:rPr>
              <a:t>La scheda di domanda può essere usata per costruire una curva di domanda</a:t>
            </a:r>
            <a:r>
              <a:rPr lang="it-IT" altLang="it-IT" dirty="0">
                <a:solidFill>
                  <a:srgbClr val="000000"/>
                </a:solidFill>
                <a:latin typeface="Verdana" panose="020B0604030504040204" pitchFamily="34" charset="0"/>
              </a:rPr>
              <a:t>. </a:t>
            </a:r>
          </a:p>
          <a:p>
            <a:pPr lvl="1"/>
            <a:r>
              <a:rPr lang="it-IT" altLang="it-IT" sz="2000" dirty="0">
                <a:solidFill>
                  <a:srgbClr val="000000"/>
                </a:solidFill>
                <a:latin typeface="Verdana" panose="020B0604030504040204" pitchFamily="34" charset="0"/>
              </a:rPr>
              <a:t>I punti con le coordinate prese dalla scheda sono uniti e formano la curva. </a:t>
            </a:r>
          </a:p>
          <a:p>
            <a:pPr lvl="1"/>
            <a:r>
              <a:rPr lang="it-IT" altLang="it-IT" sz="2000" dirty="0">
                <a:solidFill>
                  <a:srgbClr val="000000"/>
                </a:solidFill>
                <a:latin typeface="Verdana" panose="020B0604030504040204" pitchFamily="34" charset="0"/>
              </a:rPr>
              <a:t>La curva di domanda ha una pendenza negativa</a:t>
            </a:r>
            <a:r>
              <a:rPr lang="it-IT" altLang="it-IT" dirty="0">
                <a:solidFill>
                  <a:srgbClr val="000000"/>
                </a:solidFill>
                <a:latin typeface="Verdana" panose="020B0604030504040204" pitchFamily="34" charset="0"/>
              </a:rPr>
              <a:t>.</a:t>
            </a:r>
          </a:p>
        </p:txBody>
      </p:sp>
      <p:pic>
        <p:nvPicPr>
          <p:cNvPr id="146436" name="Picture 4" descr="MkDm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7019" y="1324634"/>
            <a:ext cx="3408362" cy="292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4956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6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6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5" grpId="0" build="p" bldLvl="2" autoUpdateAnimBg="0"/>
    </p:bldLst>
  </p:timing>
</p:sld>
</file>

<file path=ppt/theme/theme1.xml><?xml version="1.0" encoding="utf-8"?>
<a:theme xmlns:a="http://schemas.openxmlformats.org/drawingml/2006/main" name="Slide_DirezioneAmministrativa_UNIM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16E692615186349ADC1572FF2D92EBC" ma:contentTypeVersion="9" ma:contentTypeDescription="Creare un nuovo documento." ma:contentTypeScope="" ma:versionID="32ed6f2e6f4444221e00a523a06a7e98">
  <xsd:schema xmlns:xsd="http://www.w3.org/2001/XMLSchema" xmlns:xs="http://www.w3.org/2001/XMLSchema" xmlns:p="http://schemas.microsoft.com/office/2006/metadata/properties" xmlns:ns3="01510a4c-67e1-410d-b310-984d6c9b1061" targetNamespace="http://schemas.microsoft.com/office/2006/metadata/properties" ma:root="true" ma:fieldsID="1819e783a4b970ce792c8222c5b9ae7a" ns3:_="">
    <xsd:import namespace="01510a4c-67e1-410d-b310-984d6c9b106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510a4c-67e1-410d-b310-984d6c9b10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ECC4FC1-9862-44F5-B58B-B1E8C9C970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510a4c-67e1-410d-b310-984d6c9b106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4499433-4C81-436F-8118-6AEF45EAEAB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DC9D23C-429C-46CC-8075-A2AEBC5D3E68}">
  <ds:schemaRefs>
    <ds:schemaRef ds:uri="http://purl.org/dc/dcmitype/"/>
    <ds:schemaRef ds:uri="http://purl.org/dc/terms/"/>
    <ds:schemaRef ds:uri="http://www.w3.org/XML/1998/namespace"/>
    <ds:schemaRef ds:uri="http://schemas.microsoft.com/office/infopath/2007/PartnerControls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01510a4c-67e1-410d-b310-984d6c9b106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Slide__UNIMC_DipECONOMIA_DIRITTO</Template>
  <TotalTime>27</TotalTime>
  <Words>2286</Words>
  <Application>Microsoft Office PowerPoint</Application>
  <PresentationFormat>Presentazione su schermo (4:3)</PresentationFormat>
  <Paragraphs>257</Paragraphs>
  <Slides>42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42</vt:i4>
      </vt:variant>
    </vt:vector>
  </HeadingPairs>
  <TitlesOfParts>
    <vt:vector size="48" baseType="lpstr">
      <vt:lpstr>Arial</vt:lpstr>
      <vt:lpstr>Arial Italic</vt:lpstr>
      <vt:lpstr>Calibri</vt:lpstr>
      <vt:lpstr>Symbol</vt:lpstr>
      <vt:lpstr>Verdana</vt:lpstr>
      <vt:lpstr>Slide_DirezioneAmministrativa_UNIMC</vt:lpstr>
      <vt:lpstr>L’ordine del mercato</vt:lpstr>
      <vt:lpstr>Le precondizioni sociali</vt:lpstr>
      <vt:lpstr>La domanda</vt:lpstr>
      <vt:lpstr>La legge della domanda</vt:lpstr>
      <vt:lpstr>Una definizione più precisa</vt:lpstr>
      <vt:lpstr>Il prezzo di domanda</vt:lpstr>
      <vt:lpstr>La quantità domandata</vt:lpstr>
      <vt:lpstr>La scheda di domanda</vt:lpstr>
      <vt:lpstr>La curva di domanda</vt:lpstr>
      <vt:lpstr>L’equazione della curva di domanda</vt:lpstr>
      <vt:lpstr>Categorie di fattori determinanti</vt:lpstr>
      <vt:lpstr>Spostamento della curva di domanda: incremento</vt:lpstr>
      <vt:lpstr>Spostamento della curva di domanda: diminuzione</vt:lpstr>
      <vt:lpstr>La variazione della quantità domandata</vt:lpstr>
      <vt:lpstr>I venditori</vt:lpstr>
      <vt:lpstr>La regola dell’offerta</vt:lpstr>
      <vt:lpstr>Una definizione più formale</vt:lpstr>
      <vt:lpstr>Il prezzo di offerta</vt:lpstr>
      <vt:lpstr>La quantità offerta</vt:lpstr>
      <vt:lpstr>La legge dell’offerta</vt:lpstr>
      <vt:lpstr>La scheda di offerta</vt:lpstr>
      <vt:lpstr>La curva di offerta</vt:lpstr>
      <vt:lpstr>La funzione della retta di offerta</vt:lpstr>
      <vt:lpstr>I fattori determinanti l’offerta</vt:lpstr>
      <vt:lpstr>Lo spostamento della curva di offerta: un incremento</vt:lpstr>
      <vt:lpstr>Lo spostamento della curva di offerta: la diminuzione</vt:lpstr>
      <vt:lpstr>La variazione della quantità offerta</vt:lpstr>
      <vt:lpstr>Il prezzo di equilibrio</vt:lpstr>
      <vt:lpstr>Eccesso di offerta</vt:lpstr>
      <vt:lpstr>Eccesso di domanda</vt:lpstr>
      <vt:lpstr>Il prezzo di equilibrio</vt:lpstr>
      <vt:lpstr>Il meccanismo di mercato</vt:lpstr>
      <vt:lpstr>Schede di domanda e offerta</vt:lpstr>
      <vt:lpstr>L’equilibrio</vt:lpstr>
      <vt:lpstr>Le curve</vt:lpstr>
      <vt:lpstr>Equazioni di domanda e offerta</vt:lpstr>
      <vt:lpstr>L’equilibrio tra le curve</vt:lpstr>
      <vt:lpstr>Soluzione algebrica del modello</vt:lpstr>
      <vt:lpstr>Auto-correzione</vt:lpstr>
      <vt:lpstr>Eccesso di domanda</vt:lpstr>
      <vt:lpstr>Eccesso di offerta</vt:lpstr>
      <vt:lpstr>Cosa, come e per chi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L’ordine del mercato</dc:title>
  <dc:creator>stefano.perri@unimc.it</dc:creator>
  <cp:lastModifiedBy>stefano.perri@unimc.it</cp:lastModifiedBy>
  <cp:revision>7</cp:revision>
  <dcterms:created xsi:type="dcterms:W3CDTF">2022-03-15T09:25:36Z</dcterms:created>
  <dcterms:modified xsi:type="dcterms:W3CDTF">2023-03-16T11:22:01Z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0x010100616E692615186349ADC1572FF2D92EBC</vt:lpwstr>
  </property>
</Properties>
</file>